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sldIdLst>
    <p:sldId id="295" r:id="rId5"/>
    <p:sldId id="303" r:id="rId6"/>
    <p:sldId id="314" r:id="rId7"/>
    <p:sldId id="257" r:id="rId8"/>
    <p:sldId id="313" r:id="rId9"/>
    <p:sldId id="311" r:id="rId10"/>
    <p:sldId id="300" r:id="rId11"/>
    <p:sldId id="261" r:id="rId12"/>
  </p:sldIdLst>
  <p:sldSz cx="12192000" cy="6858000"/>
  <p:notesSz cx="6797675" cy="992822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8A8"/>
    <a:srgbClr val="E4D2BB"/>
    <a:srgbClr val="859162"/>
    <a:srgbClr val="92A365"/>
    <a:srgbClr val="F8F6F3"/>
    <a:srgbClr val="A6C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065" autoAdjust="0"/>
  </p:normalViewPr>
  <p:slideViewPr>
    <p:cSldViewPr snapToGrid="0">
      <p:cViewPr varScale="1">
        <p:scale>
          <a:sx n="64" d="100"/>
          <a:sy n="64" d="100"/>
        </p:scale>
        <p:origin x="1134" y="60"/>
      </p:cViewPr>
      <p:guideLst>
        <p:guide orient="horz" pos="2183"/>
        <p:guide pos="3840"/>
      </p:guideLst>
    </p:cSldViewPr>
  </p:slideViewPr>
  <p:notesTextViewPr>
    <p:cViewPr>
      <p:scale>
        <a:sx n="1" d="1"/>
        <a:sy n="1" d="1"/>
      </p:scale>
      <p:origin x="0" y="-594"/>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0F07EFB5-7C1E-E347-B203-5131149E1A3B}" type="datetimeFigureOut">
              <a:rPr lang="da-DK" smtClean="0"/>
              <a:t>15-12-2023</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76E0EF30-19F5-D44E-B352-E0D4EF2ECFA8}" type="slidenum">
              <a:rPr lang="da-DK" smtClean="0"/>
              <a:t>‹nr.›</a:t>
            </a:fld>
            <a:endParaRPr lang="da-DK"/>
          </a:p>
        </p:txBody>
      </p:sp>
    </p:spTree>
    <p:extLst>
      <p:ext uri="{BB962C8B-B14F-4D97-AF65-F5344CB8AC3E}">
        <p14:creationId xmlns:p14="http://schemas.microsoft.com/office/powerpoint/2010/main" val="809343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b="1" dirty="0"/>
              <a:t>Velkomst</a:t>
            </a:r>
          </a:p>
          <a:p>
            <a:endParaRPr lang="da-DK" sz="1000" dirty="0"/>
          </a:p>
          <a:p>
            <a:pPr>
              <a:lnSpc>
                <a:spcPct val="107000"/>
              </a:lnSpc>
              <a:spcAft>
                <a:spcPts val="800"/>
              </a:spcAft>
            </a:pPr>
            <a:r>
              <a:rPr lang="da-DK" sz="1800" b="1" dirty="0">
                <a:effectLst/>
                <a:latin typeface="Calibri" panose="020F0502020204030204" pitchFamily="34" charset="0"/>
                <a:ea typeface="Calibri" panose="020F0502020204030204" pitchFamily="34" charset="0"/>
                <a:cs typeface="Times New Roman" panose="02020603050405020304" pitchFamily="18" charset="0"/>
              </a:rPr>
              <a:t>Velkommen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Velkommen til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skolenavn</a:t>
            </a:r>
            <a:r>
              <a:rPr lang="da-DK" sz="1800" dirty="0">
                <a:effectLst/>
                <a:latin typeface="Calibri" panose="020F0502020204030204" pitchFamily="34" charset="0"/>
                <a:ea typeface="Calibri" panose="020F0502020204030204" pitchFamily="34" charset="0"/>
                <a:cs typeface="Times New Roman" panose="02020603050405020304" pitchFamily="18" charset="0"/>
              </a:rPr>
              <a:t>] …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Her på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Skolenavn</a:t>
            </a:r>
            <a:r>
              <a:rPr lang="da-DK" sz="1800" dirty="0">
                <a:effectLst/>
                <a:latin typeface="Calibri" panose="020F0502020204030204" pitchFamily="34" charset="0"/>
                <a:ea typeface="Calibri" panose="020F0502020204030204" pitchFamily="34" charset="0"/>
                <a:cs typeface="Times New Roman" panose="02020603050405020304" pitchFamily="18" charset="0"/>
              </a:rPr>
              <a:t>] uddanner vi elever der gerne vil arbejde med ……. </a:t>
            </a:r>
          </a:p>
          <a:p>
            <a:pPr marL="0" marR="0" lvl="0" indent="0" algn="l" defTabSz="914400" rtl="0" eaLnBrk="1" fontAlgn="auto" latinLnBrk="0" hangingPunct="1">
              <a:lnSpc>
                <a:spcPct val="107000"/>
              </a:lnSpc>
              <a:spcBef>
                <a:spcPts val="0"/>
              </a:spcBef>
              <a:spcAft>
                <a:spcPts val="800"/>
              </a:spcAft>
              <a:buClrTx/>
              <a:buSzTx/>
              <a:buFontTx/>
              <a:buNone/>
              <a:tabLst/>
              <a:defRPr/>
            </a:pPr>
            <a:r>
              <a:rPr lang="da-DK" sz="1800" dirty="0"/>
              <a:t>Landbrugsuddannelsen er både for dem der gerne vil arbejde med at producere fødevarer og arbejde i landbruget, men også for dem der gerne vil have en praktisk ungdomsuddannelse inden de læser videre. Mange elever bruger landbrugsuddannelsen som et springbræt til at læse videre til fx dyrlæge, veterinærsygeplejerske eller noget helt andet. På landbrugsskolen er det nemlig muligt at tage landbrugsuddannelsen som EUX, hvor man kombinerer den praktiske uddannelse med en studentereksamen. Når man tager en EUX får du løn under det meste af din uddannelse og en meget varieret uddannelse.</a:t>
            </a:r>
          </a:p>
          <a:p>
            <a:endParaRPr lang="da-DK" sz="1000" dirty="0"/>
          </a:p>
          <a:p>
            <a:endParaRPr lang="da-DK" sz="1000" dirty="0"/>
          </a:p>
          <a:p>
            <a:r>
              <a:rPr lang="da-DK" sz="1000" b="1" dirty="0"/>
              <a:t>Rammen:</a:t>
            </a:r>
          </a:p>
          <a:p>
            <a:r>
              <a:rPr lang="da-DK" sz="1000" dirty="0"/>
              <a:t>I dag skal vi sætte fokus på hvor vores fødevare kommer fra, og hvordan man kan producere fødevarer samtidig med at vi passer på vores klima, biodiversitet og vandmiljø.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dirty="0"/>
              <a:t>Præsentation af dig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t>Præsentation af dig – hvor du kommer fra.</a:t>
            </a:r>
          </a:p>
          <a:p>
            <a:endParaRPr lang="da-DK" sz="1000" dirty="0"/>
          </a:p>
          <a:p>
            <a:endParaRPr lang="da-DK" sz="1000" dirty="0"/>
          </a:p>
          <a:p>
            <a:r>
              <a:rPr lang="da-DK" sz="1000" b="1" dirty="0"/>
              <a:t>Forslag til øvelse:</a:t>
            </a:r>
          </a:p>
          <a:p>
            <a:r>
              <a:rPr lang="da-DK" sz="1000" b="1" dirty="0"/>
              <a:t>Afklaring af elevernes forudsætninger – hvor godt kender de landbruget mv. </a:t>
            </a:r>
          </a:p>
          <a:p>
            <a:r>
              <a:rPr lang="da-DK" sz="1000" b="1" dirty="0"/>
              <a:t>Du kan også lave en quiz – find evt. inspiration her [Indsæt senere sti til mappe med quizzer]</a:t>
            </a:r>
          </a:p>
          <a:p>
            <a:endParaRPr lang="da-DK" sz="1000" b="0" dirty="0"/>
          </a:p>
          <a:p>
            <a:r>
              <a:rPr lang="da-DK" sz="1000" b="1" dirty="0"/>
              <a:t>Præsentation af legen:</a:t>
            </a:r>
          </a:p>
          <a:p>
            <a:r>
              <a:rPr lang="da-DK" sz="1000" b="0" dirty="0"/>
              <a:t>Inden vi går i gang, vil jeg gerne have jer med til en lille leg. Formålet med legen er at finde ud af, hvad jeres forhold til landbruget og de madvarer der kommer fra landbruget er.</a:t>
            </a:r>
          </a:p>
          <a:p>
            <a:endParaRPr lang="da-DK" sz="1000" b="0" dirty="0"/>
          </a:p>
          <a:p>
            <a:r>
              <a:rPr lang="da-DK" sz="1000" b="0" dirty="0"/>
              <a:t>Jeg har 15 udsagn med. Hver gang et af dem passer til jer, så skal I rejse jer op. [I er velkomne til at finde på bedre/andre udsagn].</a:t>
            </a:r>
          </a:p>
          <a:p>
            <a:endParaRPr lang="da-DK" sz="1000" b="0" dirty="0"/>
          </a:p>
          <a:p>
            <a:r>
              <a:rPr lang="da-DK" sz="1000" b="1" dirty="0"/>
              <a:t>Udsagn:</a:t>
            </a:r>
          </a:p>
          <a:p>
            <a:r>
              <a:rPr lang="da-DK" sz="1000" dirty="0"/>
              <a:t>Jeg</a:t>
            </a:r>
          </a:p>
          <a:p>
            <a:pPr marL="228600" indent="-228600">
              <a:buFont typeface="+mj-lt"/>
              <a:buAutoNum type="arabicPeriod"/>
            </a:pPr>
            <a:r>
              <a:rPr lang="da-DK" sz="1000" dirty="0"/>
              <a:t>Har været på en gård</a:t>
            </a:r>
          </a:p>
          <a:p>
            <a:pPr marL="228600" indent="-228600">
              <a:buFont typeface="+mj-lt"/>
              <a:buAutoNum type="arabicPeriod"/>
            </a:pPr>
            <a:r>
              <a:rPr lang="da-DK" sz="1000" dirty="0"/>
              <a:t>Drikker mælk</a:t>
            </a:r>
          </a:p>
          <a:p>
            <a:pPr marL="228600" indent="-228600">
              <a:buFont typeface="+mj-lt"/>
              <a:buAutoNum type="arabicPeriod"/>
            </a:pPr>
            <a:r>
              <a:rPr lang="da-DK" sz="1000" dirty="0"/>
              <a:t>Har siddet i en traktor</a:t>
            </a:r>
          </a:p>
          <a:p>
            <a:pPr marL="228600" indent="-228600">
              <a:buFont typeface="+mj-lt"/>
              <a:buAutoNum type="arabicPeriod"/>
            </a:pPr>
            <a:r>
              <a:rPr lang="da-DK" sz="1000" dirty="0"/>
              <a:t>Spiser kød</a:t>
            </a:r>
          </a:p>
          <a:p>
            <a:pPr marL="228600" indent="-228600">
              <a:buFont typeface="+mj-lt"/>
              <a:buAutoNum type="arabicPeriod"/>
            </a:pPr>
            <a:r>
              <a:rPr lang="da-DK" sz="1000" dirty="0"/>
              <a:t>Spiser korn</a:t>
            </a:r>
          </a:p>
          <a:p>
            <a:pPr marL="228600" indent="-228600">
              <a:buFont typeface="+mj-lt"/>
              <a:buAutoNum type="arabicPeriod"/>
            </a:pPr>
            <a:r>
              <a:rPr lang="da-DK" sz="1000" dirty="0"/>
              <a:t>Kender en landmænd</a:t>
            </a:r>
          </a:p>
          <a:p>
            <a:pPr marL="228600" indent="-228600">
              <a:buFont typeface="+mj-lt"/>
              <a:buAutoNum type="arabicPeriod"/>
            </a:pPr>
            <a:r>
              <a:rPr lang="da-DK" sz="1000" dirty="0"/>
              <a:t>Har klappet en kalv</a:t>
            </a:r>
          </a:p>
          <a:p>
            <a:pPr marL="228600" indent="-228600">
              <a:buFont typeface="+mj-lt"/>
              <a:buAutoNum type="arabicPeriod"/>
            </a:pPr>
            <a:r>
              <a:rPr lang="da-DK" sz="1000" dirty="0"/>
              <a:t>Har dyrket mine egne grøntsager eller krydderurter </a:t>
            </a:r>
          </a:p>
          <a:p>
            <a:pPr marL="228600" indent="-228600">
              <a:buFont typeface="+mj-lt"/>
              <a:buAutoNum type="arabicPeriod"/>
            </a:pPr>
            <a:r>
              <a:rPr lang="da-DK" sz="1000" dirty="0"/>
              <a:t>Har et dyr</a:t>
            </a:r>
          </a:p>
          <a:p>
            <a:pPr marL="228600" indent="-228600">
              <a:buFont typeface="+mj-lt"/>
              <a:buAutoNum type="arabicPeriod"/>
            </a:pPr>
            <a:r>
              <a:rPr lang="da-DK" sz="1000" dirty="0"/>
              <a:t>Kender madpyramiden</a:t>
            </a:r>
          </a:p>
          <a:p>
            <a:pPr marL="228600" indent="-228600">
              <a:buFont typeface="+mj-lt"/>
              <a:buAutoNum type="arabicPeriod"/>
            </a:pPr>
            <a:r>
              <a:rPr lang="da-DK" sz="1000" dirty="0"/>
              <a:t>Kender vandets kredsløb</a:t>
            </a:r>
          </a:p>
          <a:p>
            <a:pPr marL="228600" indent="-228600">
              <a:buFont typeface="+mj-lt"/>
              <a:buAutoNum type="arabicPeriod"/>
            </a:pPr>
            <a:r>
              <a:rPr lang="da-DK" sz="1000" dirty="0"/>
              <a:t>Interesserer mig for biologi</a:t>
            </a:r>
          </a:p>
          <a:p>
            <a:pPr marL="228600" indent="-228600">
              <a:buFont typeface="+mj-lt"/>
              <a:buAutoNum type="arabicPeriod"/>
            </a:pPr>
            <a:r>
              <a:rPr lang="da-DK" sz="1000" dirty="0"/>
              <a:t>Kan lide at være ude</a:t>
            </a:r>
          </a:p>
          <a:p>
            <a:pPr marL="228600" indent="-228600">
              <a:buFont typeface="+mj-lt"/>
              <a:buAutoNum type="arabicPeriod"/>
            </a:pPr>
            <a:r>
              <a:rPr lang="da-DK" sz="1000" dirty="0"/>
              <a:t>Har set en levende gris</a:t>
            </a:r>
          </a:p>
          <a:p>
            <a:pPr marL="228600" indent="-228600">
              <a:buFont typeface="+mj-lt"/>
              <a:buAutoNum type="arabicPeriod"/>
            </a:pPr>
            <a:r>
              <a:rPr lang="da-DK" sz="1000" dirty="0"/>
              <a:t>Har set bonderøven</a:t>
            </a:r>
          </a:p>
        </p:txBody>
      </p:sp>
      <p:sp>
        <p:nvSpPr>
          <p:cNvPr id="4" name="Pladsholder til slidenummer 3"/>
          <p:cNvSpPr>
            <a:spLocks noGrp="1"/>
          </p:cNvSpPr>
          <p:nvPr>
            <p:ph type="sldNum" sz="quarter" idx="5"/>
          </p:nvPr>
        </p:nvSpPr>
        <p:spPr/>
        <p:txBody>
          <a:bodyPr/>
          <a:lstStyle/>
          <a:p>
            <a:fld id="{76E0EF30-19F5-D44E-B352-E0D4EF2ECFA8}" type="slidenum">
              <a:rPr lang="da-DK" smtClean="0"/>
              <a:t>1</a:t>
            </a:fld>
            <a:endParaRPr lang="da-DK"/>
          </a:p>
        </p:txBody>
      </p:sp>
    </p:spTree>
    <p:extLst>
      <p:ext uri="{BB962C8B-B14F-4D97-AF65-F5344CB8AC3E}">
        <p14:creationId xmlns:p14="http://schemas.microsoft.com/office/powerpoint/2010/main" val="3214318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000" dirty="0"/>
          </a:p>
          <a:p>
            <a:r>
              <a:rPr lang="da-DK" sz="1000" b="1" dirty="0"/>
              <a:t>Pointerne: </a:t>
            </a:r>
            <a:endParaRPr lang="da-DK" sz="1000" dirty="0"/>
          </a:p>
          <a:p>
            <a:pPr marL="171450" indent="-171450">
              <a:buFont typeface="Arial" panose="020B0604020202020204" pitchFamily="34" charset="0"/>
              <a:buChar char="•"/>
            </a:pPr>
            <a:r>
              <a:rPr lang="da-DK" sz="1000" dirty="0"/>
              <a:t>Vi starter i helikopteren. Hvorfor er landbruget vigtigt? Og hvad er det for nogle udfordringer medarbejderne i landbruget skal være med til at løse?</a:t>
            </a:r>
          </a:p>
          <a:p>
            <a:pPr marL="0" indent="0">
              <a:buFont typeface="Arial" panose="020B0604020202020204" pitchFamily="34" charset="0"/>
              <a:buNone/>
            </a:pPr>
            <a:endParaRPr lang="da-DK" sz="1000" dirty="0"/>
          </a:p>
          <a:p>
            <a:pPr marL="0" indent="0">
              <a:buFont typeface="Arial" panose="020B0604020202020204" pitchFamily="34" charset="0"/>
              <a:buNone/>
            </a:pPr>
            <a:r>
              <a:rPr lang="da-DK" sz="1000" b="1" dirty="0"/>
              <a:t>1) Hvorfor er landbruget vigtigt?</a:t>
            </a:r>
          </a:p>
          <a:p>
            <a:pPr marL="171450" indent="-171450">
              <a:buFont typeface="Arial" panose="020B0604020202020204" pitchFamily="34" charset="0"/>
              <a:buChar char="•"/>
            </a:pPr>
            <a:r>
              <a:rPr lang="da-DK" sz="1000" dirty="0"/>
              <a:t>Landbruget producerer de fødevarer, vi lever af. Både kød, æg, mælk, grøntsager og korn. Al den mad du spiser, står der landmænd og damer bag. [Det er måske banalt, men det er vigtigt at adressere alle de elever, der ikke har kendskab til landbruget eller tænker over, hvor maden kommer fra.]</a:t>
            </a:r>
          </a:p>
          <a:p>
            <a:pPr marL="171450" indent="-171450">
              <a:buFont typeface="Arial" panose="020B0604020202020204" pitchFamily="34" charset="0"/>
              <a:buChar char="•"/>
            </a:pPr>
            <a:r>
              <a:rPr lang="da-DK" sz="1000" dirty="0"/>
              <a:t>[Tag evt. udgangspunkt i madpyramiden og tag en snak om, hvor maden kommer fra]</a:t>
            </a:r>
          </a:p>
          <a:p>
            <a:pPr marL="171450" indent="-171450">
              <a:buFont typeface="Arial" panose="020B0604020202020204" pitchFamily="34" charset="0"/>
              <a:buChar char="•"/>
            </a:pPr>
            <a:endParaRPr lang="da-DK" sz="1000" dirty="0"/>
          </a:p>
          <a:p>
            <a:pPr marL="0" indent="0">
              <a:buFont typeface="Arial" panose="020B0604020202020204" pitchFamily="34" charset="0"/>
              <a:buNone/>
            </a:pPr>
            <a:r>
              <a:rPr lang="da-DK" sz="1000" b="1" dirty="0"/>
              <a:t>2) Hvad er det for udfordringer, medarbejderne i landbruget skal være med til at løse?</a:t>
            </a:r>
          </a:p>
          <a:p>
            <a:pPr marL="171450" indent="-171450">
              <a:buFont typeface="Arial" panose="020B0604020202020204" pitchFamily="34" charset="0"/>
              <a:buChar char="•"/>
            </a:pPr>
            <a:r>
              <a:rPr lang="da-DK" sz="1000" dirty="0"/>
              <a:t>Vi står både i Danmark og internationalt med en dobbelt udfordring: </a:t>
            </a:r>
          </a:p>
          <a:p>
            <a:pPr marL="628650" lvl="1" indent="-171450">
              <a:buFont typeface="Arial" panose="020B0604020202020204" pitchFamily="34" charset="0"/>
              <a:buChar char="•"/>
            </a:pPr>
            <a:r>
              <a:rPr lang="da-DK" sz="1000" dirty="0"/>
              <a:t>1) Der skal produceres fødevare til en voksende befolkning og </a:t>
            </a:r>
          </a:p>
          <a:p>
            <a:pPr marL="628650" lvl="1" indent="-171450">
              <a:buFont typeface="Arial" panose="020B0604020202020204" pitchFamily="34" charset="0"/>
              <a:buChar char="•"/>
            </a:pPr>
            <a:r>
              <a:rPr lang="da-DK" sz="1000" dirty="0"/>
              <a:t>2) de måder vi producerer fødevarer på, påvirker klima og natur.</a:t>
            </a:r>
          </a:p>
          <a:p>
            <a:pPr marL="457200" lvl="1" indent="0">
              <a:buFont typeface="Arial" panose="020B0604020202020204" pitchFamily="34" charset="0"/>
              <a:buNone/>
            </a:pPr>
            <a:endParaRPr lang="da-DK" sz="1000" dirty="0"/>
          </a:p>
          <a:p>
            <a:pPr marL="628650" lvl="1" indent="-171450">
              <a:buFont typeface="Arial" panose="020B0604020202020204" pitchFamily="34" charset="0"/>
              <a:buChar char="•"/>
            </a:pPr>
            <a:r>
              <a:rPr lang="da-DK" sz="1000" dirty="0"/>
              <a:t>Så vi skal finde ud af, hvordan vi producerer mere mad og samtidig passer på klima og natur.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dirty="0"/>
              <a:t>Løsningen er, at vi skal producere bæredygtigt.</a:t>
            </a:r>
          </a:p>
          <a:p>
            <a:pPr marL="457200" lvl="1" indent="0">
              <a:buFont typeface="Arial" panose="020B0604020202020204" pitchFamily="34" charset="0"/>
              <a:buNone/>
            </a:pPr>
            <a:endParaRPr lang="da-DK" sz="1000" dirty="0"/>
          </a:p>
          <a:p>
            <a:pPr marL="628650" lvl="1" indent="-171450">
              <a:buFont typeface="Arial" panose="020B0604020202020204" pitchFamily="34" charset="0"/>
              <a:buChar char="•"/>
            </a:pPr>
            <a:endParaRPr lang="da-DK" sz="1000" dirty="0"/>
          </a:p>
          <a:p>
            <a:pPr marL="628650" lvl="1" indent="-171450">
              <a:buFont typeface="Arial" panose="020B0604020202020204" pitchFamily="34" charset="0"/>
              <a:buChar char="•"/>
            </a:pPr>
            <a:r>
              <a:rPr lang="da-DK" sz="1000" dirty="0"/>
              <a:t>I dag er dansk landbrug globalt førende i forhold til bæredygtighed på en række områder: [Kom med konkrete eksempler. fx: </a:t>
            </a:r>
          </a:p>
          <a:p>
            <a:pPr marL="1085850" lvl="2" indent="-171450">
              <a:buFont typeface="Arial" panose="020B0604020202020204" pitchFamily="34" charset="0"/>
              <a:buChar char="•"/>
            </a:pPr>
            <a:r>
              <a:rPr lang="da-DK" sz="1000" dirty="0"/>
              <a:t>Forsker i kvægfoder, så køerne prutter mindre/ udleder færre gasser (Nedbringe CO2), </a:t>
            </a:r>
          </a:p>
          <a:p>
            <a:pPr marL="1085850" lvl="2" indent="-171450">
              <a:buFont typeface="Arial" panose="020B0604020202020204" pitchFamily="34" charset="0"/>
              <a:buChar char="•"/>
            </a:pPr>
            <a:r>
              <a:rPr lang="da-DK" sz="1000" dirty="0"/>
              <a:t>Arbejder med Droner og præcisionssprøjtning så vi mindsker brugen af sprøjtemidler</a:t>
            </a:r>
          </a:p>
          <a:p>
            <a:pPr marL="1085850" lvl="2" indent="-171450">
              <a:buFont typeface="Arial" panose="020B0604020202020204" pitchFamily="34" charset="0"/>
              <a:buChar char="•"/>
            </a:pPr>
            <a:r>
              <a:rPr lang="da-DK" sz="1000" dirty="0"/>
              <a:t>Kravene til økologisk produktion]</a:t>
            </a:r>
          </a:p>
          <a:p>
            <a:pPr marL="914400" lvl="2" indent="0">
              <a:buFont typeface="Arial" panose="020B0604020202020204" pitchFamily="34" charset="0"/>
              <a:buNone/>
            </a:pPr>
            <a:r>
              <a:rPr lang="da-DK" sz="1000" dirty="0"/>
              <a:t> </a:t>
            </a:r>
          </a:p>
          <a:p>
            <a:pPr marL="171450" indent="-171450">
              <a:buFont typeface="Arial" panose="020B0604020202020204" pitchFamily="34" charset="0"/>
              <a:buChar char="•"/>
            </a:pPr>
            <a:r>
              <a:rPr lang="da-DK" sz="1000" dirty="0"/>
              <a:t>Men der er brug for endnu mere nytænkning og for folk, som vil være med til at føre de nye løsninger ud i livet.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dirty="0">
                <a:latin typeface="+mn-lt"/>
              </a:rPr>
              <a:t>Med en landbrugsuddannelse kan du være med til at gøre en forskel og være en del af løsningen.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dirty="0">
                <a:latin typeface="+mn-lt"/>
              </a:rPr>
              <a:t>Du kan være med til at udvikle, </a:t>
            </a:r>
            <a:r>
              <a:rPr lang="da-DK" sz="1000" i="1" dirty="0">
                <a:latin typeface="+mn-lt"/>
              </a:rPr>
              <a:t>hvad</a:t>
            </a:r>
            <a:r>
              <a:rPr lang="da-DK" sz="1000" dirty="0">
                <a:latin typeface="+mn-lt"/>
              </a:rPr>
              <a:t> vi producerer, og </a:t>
            </a:r>
            <a:r>
              <a:rPr lang="da-DK" sz="1000" i="1" dirty="0">
                <a:latin typeface="+mn-lt"/>
              </a:rPr>
              <a:t>hvordan</a:t>
            </a:r>
            <a:r>
              <a:rPr lang="da-DK" sz="1000" dirty="0">
                <a:latin typeface="+mn-lt"/>
              </a:rPr>
              <a:t> vi producerer. Både ved at arbejde direkte med produktion af fødevarer, eller ved at videreuddanne dig og bruge din viden på andre måder.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dirty="0">
              <a:latin typeface="+mn-lt"/>
            </a:endParaRPr>
          </a:p>
        </p:txBody>
      </p:sp>
      <p:sp>
        <p:nvSpPr>
          <p:cNvPr id="4" name="Pladsholder til slidenummer 3"/>
          <p:cNvSpPr>
            <a:spLocks noGrp="1"/>
          </p:cNvSpPr>
          <p:nvPr>
            <p:ph type="sldNum" sz="quarter" idx="5"/>
          </p:nvPr>
        </p:nvSpPr>
        <p:spPr/>
        <p:txBody>
          <a:bodyPr/>
          <a:lstStyle/>
          <a:p>
            <a:fld id="{76E0EF30-19F5-D44E-B352-E0D4EF2ECFA8}" type="slidenum">
              <a:rPr lang="da-DK" smtClean="0"/>
              <a:t>2</a:t>
            </a:fld>
            <a:endParaRPr lang="da-DK"/>
          </a:p>
        </p:txBody>
      </p:sp>
    </p:spTree>
    <p:extLst>
      <p:ext uri="{BB962C8B-B14F-4D97-AF65-F5344CB8AC3E}">
        <p14:creationId xmlns:p14="http://schemas.microsoft.com/office/powerpoint/2010/main" val="854451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latin typeface="+mn-lt"/>
              </a:rPr>
              <a:t>TEMA: Hvad lærer man om?</a:t>
            </a:r>
            <a:r>
              <a:rPr lang="da-DK" b="1" dirty="0"/>
              <a:t> </a:t>
            </a:r>
            <a:endParaRPr lang="da-DK" sz="1200" dirty="0">
              <a:latin typeface="+mn-lt"/>
            </a:endParaRPr>
          </a:p>
          <a:p>
            <a:r>
              <a:rPr lang="da-DK" sz="1200" b="1" dirty="0">
                <a:latin typeface="+mn-lt"/>
              </a:rPr>
              <a:t>Formål:</a:t>
            </a:r>
            <a:r>
              <a:rPr lang="da-DK" sz="1200" dirty="0">
                <a:latin typeface="+mn-lt"/>
              </a:rPr>
              <a:t> Giv et bredt billede af de temaer, man lærer om i landbrugsuddannelsen. Så folk der ikke kender til landbruget/landbrugsuddannelsen får konkrete billeder på det. </a:t>
            </a:r>
          </a:p>
          <a:p>
            <a:endParaRPr lang="da-DK" sz="1200" dirty="0">
              <a:latin typeface="+mn-lt"/>
            </a:endParaRPr>
          </a:p>
          <a:p>
            <a:r>
              <a:rPr lang="da-DK" sz="1200" b="1" dirty="0">
                <a:latin typeface="+mn-lt"/>
              </a:rPr>
              <a:t>Målgruppe:</a:t>
            </a:r>
            <a:r>
              <a:rPr lang="da-DK" sz="1200" dirty="0">
                <a:latin typeface="+mn-lt"/>
              </a:rPr>
              <a:t> Alle</a:t>
            </a:r>
          </a:p>
          <a:p>
            <a:r>
              <a:rPr lang="da-DK" sz="1200" dirty="0">
                <a:latin typeface="+mn-lt"/>
              </a:rPr>
              <a:t> - både elever i grundskolen og deres forældre, studenter og kommunale samarbejdspartnere fx UU, Lærere og erhvervsplaymakers.</a:t>
            </a:r>
          </a:p>
          <a:p>
            <a:endParaRPr lang="da-DK" sz="1200" dirty="0">
              <a:latin typeface="+mn-lt"/>
            </a:endParaRPr>
          </a:p>
          <a:p>
            <a:r>
              <a:rPr lang="da-DK" sz="1200" b="1" dirty="0">
                <a:latin typeface="+mn-lt"/>
              </a:rPr>
              <a:t>Sådan bruger du sliden: </a:t>
            </a:r>
          </a:p>
          <a:p>
            <a:r>
              <a:rPr lang="da-DK" sz="1200" b="0" dirty="0">
                <a:latin typeface="+mn-lt"/>
              </a:rPr>
              <a:t>Brug sliden til at fortælle om de forskellige temaer, man lærer om i landbrugsuddannelsen. Kom gerne med konkrete eksempler. </a:t>
            </a:r>
          </a:p>
          <a:p>
            <a:endParaRPr lang="da-DK" sz="1200" b="0" dirty="0">
              <a:latin typeface="+mn-lt"/>
            </a:endParaRPr>
          </a:p>
          <a:p>
            <a:endParaRPr lang="da-DK" sz="1200" b="1" dirty="0">
              <a:latin typeface="+mn-lt"/>
            </a:endParaRPr>
          </a:p>
          <a:p>
            <a:r>
              <a:rPr lang="da-DK" sz="1200" b="1" dirty="0">
                <a:latin typeface="+mn-lt"/>
              </a:rPr>
              <a:t>Pointer: </a:t>
            </a:r>
          </a:p>
          <a:p>
            <a:pPr marL="171450" indent="-171450">
              <a:buFont typeface="Arial" panose="020B0604020202020204" pitchFamily="34" charset="0"/>
              <a:buChar char="•"/>
            </a:pPr>
            <a:r>
              <a:rPr lang="da-DK" sz="1200" dirty="0">
                <a:latin typeface="+mn-lt"/>
              </a:rPr>
              <a:t>Landbrugsuddannelsen er en bred uddannelse hvor man lærer om mange forskellige emner</a:t>
            </a:r>
          </a:p>
          <a:p>
            <a:pPr>
              <a:lnSpc>
                <a:spcPct val="107000"/>
              </a:lnSpc>
              <a:spcAft>
                <a:spcPts val="800"/>
              </a:spcAft>
            </a:pPr>
            <a:endParaRPr lang="da-DK"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b="1" dirty="0">
                <a:effectLst/>
                <a:latin typeface="Calibri" panose="020F0502020204030204" pitchFamily="34" charset="0"/>
                <a:ea typeface="Calibri" panose="020F0502020204030204" pitchFamily="34" charset="0"/>
                <a:cs typeface="Times New Roman" panose="02020603050405020304" pitchFamily="18" charset="0"/>
              </a:rPr>
              <a:t>Hvad lærer du på landbrugsuddannelsen?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b="1" dirty="0">
                <a:effectLst/>
                <a:latin typeface="Calibri" panose="020F0502020204030204" pitchFamily="34" charset="0"/>
                <a:ea typeface="Calibri" panose="020F0502020204030204" pitchFamily="34" charset="0"/>
                <a:cs typeface="Times New Roman" panose="02020603050405020304" pitchFamily="18" charset="0"/>
              </a:rPr>
              <a:t>Planter: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dirty="0">
                <a:effectLst/>
                <a:latin typeface="Calibri" panose="020F0502020204030204" pitchFamily="34" charset="0"/>
                <a:ea typeface="Calibri" panose="020F0502020204030204" pitchFamily="34" charset="0"/>
                <a:cs typeface="Times New Roman" panose="02020603050405020304" pitchFamily="18" charset="0"/>
              </a:rPr>
              <a:t>På landbrugsuddannelsen lærer du, hvordan man bruger sin jord og vælger dyrkningsmetoder og afgrøder som bidrager til klimavenlig produktion af mad og dyrefoder.</a:t>
            </a:r>
          </a:p>
          <a:p>
            <a:pPr marL="171450" indent="-171450">
              <a:lnSpc>
                <a:spcPct val="107000"/>
              </a:lnSpc>
              <a:spcAft>
                <a:spcPts val="800"/>
              </a:spcAft>
              <a:buFont typeface="Arial" panose="020B0604020202020204" pitchFamily="34" charset="0"/>
              <a:buChar char="•"/>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b="1" dirty="0">
                <a:effectLst/>
                <a:latin typeface="Calibri" panose="020F0502020204030204" pitchFamily="34" charset="0"/>
                <a:ea typeface="Calibri" panose="020F0502020204030204" pitchFamily="34" charset="0"/>
                <a:cs typeface="Times New Roman" panose="02020603050405020304" pitchFamily="18" charset="0"/>
              </a:rPr>
              <a:t>Husdyr: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dirty="0">
                <a:effectLst/>
                <a:latin typeface="Calibri" panose="020F0502020204030204" pitchFamily="34" charset="0"/>
                <a:ea typeface="Calibri" panose="020F0502020204030204" pitchFamily="34" charset="0"/>
                <a:cs typeface="Times New Roman" panose="02020603050405020304" pitchFamily="18" charset="0"/>
              </a:rPr>
              <a:t>På landbrugsuddannelsen lærer du blandt andet om, hvordan man producerer husdyr på en klima- og dyrevelfærdsvenlig måde. </a:t>
            </a:r>
          </a:p>
          <a:p>
            <a:pPr marL="171450" indent="-171450">
              <a:lnSpc>
                <a:spcPct val="107000"/>
              </a:lnSpc>
              <a:spcAft>
                <a:spcPts val="800"/>
              </a:spcAft>
              <a:buFont typeface="Arial" panose="020B0604020202020204" pitchFamily="34" charset="0"/>
              <a:buChar char="•"/>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b="1" dirty="0">
                <a:effectLst/>
                <a:latin typeface="Calibri" panose="020F0502020204030204" pitchFamily="34" charset="0"/>
                <a:ea typeface="Calibri" panose="020F0502020204030204" pitchFamily="34" charset="0"/>
                <a:cs typeface="Times New Roman" panose="02020603050405020304" pitchFamily="18" charset="0"/>
              </a:rPr>
              <a:t>Nye produktionsformer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dirty="0">
                <a:effectLst/>
                <a:latin typeface="Calibri" panose="020F0502020204030204" pitchFamily="34" charset="0"/>
                <a:ea typeface="Calibri" panose="020F0502020204030204" pitchFamily="34" charset="0"/>
                <a:cs typeface="Times New Roman" panose="02020603050405020304" pitchFamily="18" charset="0"/>
              </a:rPr>
              <a:t>På landbrugsuddannelsen har vi fokus på, hvad vi skal producere, og hvordan vi skal producere fødevare i fremtiden, når vi skal brødføde en voksende global befolkning med sunde og gode madvarer, der er produceret med respekt for klima, biodiversitet og vandmiljø. </a:t>
            </a:r>
          </a:p>
          <a:p>
            <a:pPr marL="171450" indent="-171450">
              <a:lnSpc>
                <a:spcPct val="107000"/>
              </a:lnSpc>
              <a:spcAft>
                <a:spcPts val="800"/>
              </a:spcAft>
              <a:buFont typeface="Arial" panose="020B0604020202020204" pitchFamily="34" charset="0"/>
              <a:buChar char="•"/>
            </a:pPr>
            <a:endParaRPr lang="da-DK" sz="1200" b="1"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b="1" dirty="0">
                <a:effectLst/>
                <a:latin typeface="Calibri" panose="020F0502020204030204" pitchFamily="34" charset="0"/>
                <a:ea typeface="Calibri" panose="020F0502020204030204" pitchFamily="34" charset="0"/>
                <a:cs typeface="Times New Roman" panose="02020603050405020304" pitchFamily="18" charset="0"/>
              </a:rPr>
              <a:t>Naturforvaltning</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dirty="0">
                <a:effectLst/>
                <a:latin typeface="Calibri" panose="020F0502020204030204" pitchFamily="34" charset="0"/>
                <a:ea typeface="Calibri" panose="020F0502020204030204" pitchFamily="34" charset="0"/>
                <a:cs typeface="Times New Roman" panose="02020603050405020304" pitchFamily="18" charset="0"/>
              </a:rPr>
              <a:t>På landbrugsuddannelsen lærer du om hvordan man beskytter, bevarer og udvikler naturen i tilknytning til landbruget.</a:t>
            </a:r>
          </a:p>
          <a:p>
            <a:pPr marL="457200">
              <a:lnSpc>
                <a:spcPct val="107000"/>
              </a:lnSpc>
              <a:spcAft>
                <a:spcPts val="800"/>
              </a:spcAft>
            </a:pP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a-DK" sz="1200" b="1" dirty="0">
                <a:effectLst/>
                <a:latin typeface="Calibri" panose="020F0502020204030204" pitchFamily="34" charset="0"/>
                <a:ea typeface="Calibri" panose="020F0502020204030204" pitchFamily="34" charset="0"/>
                <a:cs typeface="Times New Roman" panose="02020603050405020304" pitchFamily="18" charset="0"/>
              </a:rPr>
              <a:t>Digitale teknologier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dirty="0">
                <a:effectLst/>
                <a:latin typeface="Calibri" panose="020F0502020204030204" pitchFamily="34" charset="0"/>
                <a:ea typeface="Calibri" panose="020F0502020204030204" pitchFamily="34" charset="0"/>
                <a:cs typeface="Times New Roman" panose="02020603050405020304" pitchFamily="18" charset="0"/>
              </a:rPr>
              <a:t>På landbrugsuddannelsen lærer du om, hvordan vi bruger forskellige digitale teknologier både inde og ude i produktionen af fødevarer. </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b="1" dirty="0">
                <a:effectLst/>
                <a:latin typeface="Calibri" panose="020F0502020204030204" pitchFamily="34" charset="0"/>
                <a:ea typeface="Calibri" panose="020F0502020204030204" pitchFamily="34" charset="0"/>
                <a:cs typeface="Times New Roman" panose="02020603050405020304" pitchFamily="18" charset="0"/>
              </a:rPr>
              <a:t>Strategisk ledelse – Samarbejde og arbejdsmiljø</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dirty="0">
                <a:effectLst/>
                <a:latin typeface="Calibri" panose="020F0502020204030204" pitchFamily="34" charset="0"/>
                <a:ea typeface="Calibri" panose="020F0502020204030204" pitchFamily="34" charset="0"/>
                <a:cs typeface="Times New Roman" panose="02020603050405020304" pitchFamily="18" charset="0"/>
              </a:rPr>
              <a:t>På landbrugsuddannelsen lærer du om samarbejde, kommunikation og arbejdsmiljø med fokus på hvordan man indgår i og leder en sund og sikker landbrugsarbejdsplads.</a:t>
            </a:r>
          </a:p>
          <a:p>
            <a:pPr>
              <a:lnSpc>
                <a:spcPct val="107000"/>
              </a:lnSpc>
              <a:spcAft>
                <a:spcPts val="800"/>
              </a:spcAft>
            </a:pPr>
            <a:endParaRPr lang="da-DK"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b="1" dirty="0">
                <a:effectLst/>
                <a:latin typeface="Calibri" panose="020F0502020204030204" pitchFamily="34" charset="0"/>
                <a:ea typeface="Calibri" panose="020F0502020204030204" pitchFamily="34" charset="0"/>
                <a:cs typeface="Times New Roman" panose="02020603050405020304" pitchFamily="18" charset="0"/>
              </a:rPr>
              <a:t>Driftsledelse – Planlægning og økonomi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dirty="0">
                <a:effectLst/>
                <a:latin typeface="Calibri" panose="020F0502020204030204" pitchFamily="34" charset="0"/>
                <a:ea typeface="Calibri" panose="020F0502020204030204" pitchFamily="34" charset="0"/>
                <a:cs typeface="Times New Roman" panose="02020603050405020304" pitchFamily="18" charset="0"/>
              </a:rPr>
              <a:t>På landbrugsuddannelsen lærer du, hvordan man planlægger og tilrettelægger en økonomisk bæredygtig landbrugsproduktion og at analysere og optimere produktionen ud fra et ledelsesmæssigt, teknisk og økonomisk synspunkt.</a:t>
            </a:r>
          </a:p>
          <a:p>
            <a:endParaRPr lang="da-DK" sz="1200" b="1" dirty="0"/>
          </a:p>
          <a:p>
            <a:pPr>
              <a:lnSpc>
                <a:spcPct val="107000"/>
              </a:lnSpc>
              <a:spcAft>
                <a:spcPts val="800"/>
              </a:spcAft>
            </a:pPr>
            <a:endParaRPr lang="da-DK"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1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76E0EF30-19F5-D44E-B352-E0D4EF2ECFA8}" type="slidenum">
              <a:rPr lang="da-DK" smtClean="0"/>
              <a:t>3</a:t>
            </a:fld>
            <a:endParaRPr lang="da-DK"/>
          </a:p>
        </p:txBody>
      </p:sp>
    </p:spTree>
    <p:extLst>
      <p:ext uri="{BB962C8B-B14F-4D97-AF65-F5344CB8AC3E}">
        <p14:creationId xmlns:p14="http://schemas.microsoft.com/office/powerpoint/2010/main" val="2011603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Konkrete eksempler på Elever i og udenfor erhvervet. Det er tanken, at der indsættes fotos af tidligere elever, der giver et indblik i, hvordan de har valgt at bruge deres uddannelse.</a:t>
            </a:r>
          </a:p>
          <a:p>
            <a:endParaRPr lang="da-DK" dirty="0"/>
          </a:p>
          <a:p>
            <a:r>
              <a:rPr lang="da-DK" b="1" dirty="0"/>
              <a:t>Formål:</a:t>
            </a:r>
            <a:r>
              <a:rPr lang="da-DK" dirty="0"/>
              <a:t> Give </a:t>
            </a:r>
            <a:r>
              <a:rPr lang="da-DK" sz="1000" dirty="0"/>
              <a:t>indsigt</a:t>
            </a:r>
            <a:r>
              <a:rPr lang="da-DK" dirty="0"/>
              <a:t> i, hvor mange forskellige muligheder uddannelsen giver ved at vise mangfoldighed i karriereveje indenfor branchen og udenfor branchen.</a:t>
            </a:r>
          </a:p>
          <a:p>
            <a:endParaRPr lang="da-DK" b="1" dirty="0"/>
          </a:p>
          <a:p>
            <a:r>
              <a:rPr lang="da-DK" b="1" dirty="0"/>
              <a:t>Sådan bruger du sliden:</a:t>
            </a:r>
            <a:r>
              <a:rPr lang="da-DK" dirty="0"/>
              <a:t> Sliden indeholder to fortællinger: 1) den viser bredden i karrieremulighederne ved at indeholde mange elevportrætter med hver deres historie. 2) den kommer i dybden og har fokus på ung-til-ung-kommunikation. Som supplement kunne man også anvende videoportrætter (Se f.eks. på Future Food og Workgreen) og herigennem få indblik i de unges valg af uddannelse, og hvad de gerne vil med deres uddannelse.</a:t>
            </a:r>
          </a:p>
          <a:p>
            <a:endParaRPr lang="da-DK" dirty="0"/>
          </a:p>
          <a:p>
            <a:r>
              <a:rPr lang="da-DK" dirty="0"/>
              <a:t>Fortæl først om bredden og kom derefter med 1-3 eksempler i dybden. </a:t>
            </a:r>
          </a:p>
          <a:p>
            <a:r>
              <a:rPr lang="da-DK" dirty="0"/>
              <a:t>Spørg gerne tilhørerne, hvem de helst vil høre </a:t>
            </a:r>
          </a:p>
          <a:p>
            <a:r>
              <a:rPr lang="da-DK" dirty="0"/>
              <a:t>[Sliden lægges på hjemmesiden, her kan man gå ind og høre alle fortællinger hvis man vil. Denne side er også oplagt at have med ud på en stand – fx uddannelsesmesse/introaftner med caferunder mv.]</a:t>
            </a:r>
          </a:p>
          <a:p>
            <a:endParaRPr lang="da-DK" dirty="0"/>
          </a:p>
          <a:p>
            <a:r>
              <a:rPr lang="da-DK" b="1" dirty="0"/>
              <a:t>Pointer</a:t>
            </a:r>
            <a:r>
              <a:rPr lang="da-DK" dirty="0"/>
              <a:t>:</a:t>
            </a:r>
          </a:p>
          <a:p>
            <a:pPr marL="171450" indent="-171450">
              <a:buFont typeface="Arial" panose="020B0604020202020204" pitchFamily="34" charset="0"/>
              <a:buChar char="•"/>
            </a:pPr>
            <a:r>
              <a:rPr lang="da-DK" dirty="0"/>
              <a:t>Landbrugsuddannelsen åbner et væld af </a:t>
            </a:r>
            <a:r>
              <a:rPr lang="da-DK" dirty="0" err="1"/>
              <a:t>karriererveje</a:t>
            </a:r>
            <a:r>
              <a:rPr lang="da-DK" dirty="0"/>
              <a:t> indenfor erhvervet og giver også mulighed for at videreuddanne sig. </a:t>
            </a:r>
          </a:p>
          <a:p>
            <a:pPr marL="171450" indent="-171450">
              <a:buFont typeface="Arial" panose="020B0604020202020204" pitchFamily="34" charset="0"/>
              <a:buChar char="•"/>
            </a:pPr>
            <a:r>
              <a:rPr lang="da-DK" dirty="0"/>
              <a:t>Fortæl om hvor mange forskellige typer af job der er i branchen (Sørg for at gøre uddannelsen relevant for alle dem der ikke ‘arver en gård’)</a:t>
            </a:r>
          </a:p>
          <a:p>
            <a:pPr marL="171450" indent="-171450">
              <a:buFont typeface="Arial" panose="020B0604020202020204" pitchFamily="34" charset="0"/>
              <a:buChar char="•"/>
            </a:pPr>
            <a:r>
              <a:rPr lang="da-DK" dirty="0"/>
              <a:t>Nogen af dem, der læser en EUX eller tager en landbrugsuddannelse efter studentereksamen bruger det som trinbræt til videreuddannelse fx..</a:t>
            </a:r>
          </a:p>
          <a:p>
            <a:pPr marL="171450" indent="-171450">
              <a:buFont typeface="Arial" panose="020B0604020202020204" pitchFamily="34" charset="0"/>
              <a:buChar char="•"/>
            </a:pPr>
            <a:r>
              <a:rPr lang="da-DK" dirty="0"/>
              <a:t>Er der eksempler på EUD Landmænd der går i videreuddannelse udenfor erhvervet?</a:t>
            </a:r>
          </a:p>
          <a:p>
            <a:pPr marL="171450" indent="-171450">
              <a:buFontTx/>
              <a:buChar char="-"/>
            </a:pPr>
            <a:endParaRPr lang="da-DK" dirty="0"/>
          </a:p>
        </p:txBody>
      </p:sp>
      <p:sp>
        <p:nvSpPr>
          <p:cNvPr id="4" name="Pladsholder til slidenummer 3"/>
          <p:cNvSpPr>
            <a:spLocks noGrp="1"/>
          </p:cNvSpPr>
          <p:nvPr>
            <p:ph type="sldNum" sz="quarter" idx="5"/>
          </p:nvPr>
        </p:nvSpPr>
        <p:spPr/>
        <p:txBody>
          <a:bodyPr/>
          <a:lstStyle/>
          <a:p>
            <a:fld id="{76E0EF30-19F5-D44E-B352-E0D4EF2ECFA8}" type="slidenum">
              <a:rPr lang="da-DK" smtClean="0"/>
              <a:t>4</a:t>
            </a:fld>
            <a:endParaRPr lang="da-DK"/>
          </a:p>
        </p:txBody>
      </p:sp>
    </p:spTree>
    <p:extLst>
      <p:ext uri="{BB962C8B-B14F-4D97-AF65-F5344CB8AC3E}">
        <p14:creationId xmlns:p14="http://schemas.microsoft.com/office/powerpoint/2010/main" val="3251311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rtl="0" fontAlgn="base"/>
            <a:r>
              <a:rPr lang="da-DK" sz="1800" b="0" i="0" dirty="0">
                <a:solidFill>
                  <a:srgbClr val="444444"/>
                </a:solidFill>
                <a:effectLst/>
                <a:latin typeface="Calibri" panose="020F0502020204030204" pitchFamily="34" charset="0"/>
              </a:rPr>
              <a:t>​</a:t>
            </a:r>
            <a:endParaRPr lang="da-DK" b="0" i="0" dirty="0">
              <a:solidFill>
                <a:srgbClr val="444444"/>
              </a:solidFill>
              <a:effectLst/>
              <a:latin typeface="Arial" panose="020B0604020202020204" pitchFamily="34" charset="0"/>
            </a:endParaRPr>
          </a:p>
          <a:p>
            <a:pPr algn="l" rtl="0" fontAlgn="base"/>
            <a:r>
              <a:rPr lang="da-DK" sz="1800" b="1" i="0" u="none" strike="noStrike" dirty="0">
                <a:solidFill>
                  <a:srgbClr val="000000"/>
                </a:solidFill>
                <a:effectLst/>
                <a:latin typeface="Calibri" panose="020F0502020204030204" pitchFamily="34" charset="0"/>
              </a:rPr>
              <a:t>Formål:</a:t>
            </a:r>
            <a:r>
              <a:rPr lang="da-DK" sz="1800" b="0" i="0" u="none" strike="noStrike" dirty="0">
                <a:solidFill>
                  <a:srgbClr val="000000"/>
                </a:solidFill>
                <a:effectLst/>
                <a:latin typeface="Calibri" panose="020F0502020204030204" pitchFamily="34" charset="0"/>
              </a:rPr>
              <a:t> Give indsigt i hvor mange forskellige muligheder uddannelsen giver ved at vise mangfoldighed i karriereveje indenfor branchen og udenfor branchen.</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da-DK" sz="1800" b="0" i="0" dirty="0">
                <a:solidFill>
                  <a:srgbClr val="444444"/>
                </a:solidFill>
                <a:effectLst/>
                <a:latin typeface="Calibri" panose="020F0502020204030204" pitchFamily="34" charset="0"/>
              </a:rPr>
              <a:t>​</a:t>
            </a:r>
            <a:endParaRPr lang="da-DK" b="0" i="0" dirty="0">
              <a:solidFill>
                <a:srgbClr val="444444"/>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a-DK" sz="1800" b="1" i="0" u="none" strike="noStrike" dirty="0">
                <a:solidFill>
                  <a:srgbClr val="000000"/>
                </a:solidFill>
                <a:effectLst/>
                <a:latin typeface="Calibri" panose="020F0502020204030204" pitchFamily="34" charset="0"/>
              </a:rPr>
              <a:t>Sådan bruger du sliden:</a:t>
            </a:r>
            <a:r>
              <a:rPr lang="da-DK" sz="1800" b="0" i="0" u="none" strike="noStrike" dirty="0">
                <a:solidFill>
                  <a:srgbClr val="000000"/>
                </a:solidFill>
                <a:effectLst/>
                <a:latin typeface="Calibri" panose="020F0502020204030204" pitchFamily="34" charset="0"/>
              </a:rPr>
              <a:t> Sliden viser bredden i karrieremuligheder.</a:t>
            </a:r>
          </a:p>
          <a:p>
            <a:pPr algn="l" rtl="0" fontAlgn="base"/>
            <a:r>
              <a:rPr lang="da-DK"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da-DK" sz="1800" b="0" i="0" dirty="0">
                <a:solidFill>
                  <a:srgbClr val="444444"/>
                </a:solidFill>
                <a:effectLst/>
                <a:latin typeface="Calibri" panose="020F0502020204030204" pitchFamily="34" charset="0"/>
              </a:rPr>
              <a:t>​</a:t>
            </a:r>
            <a:endParaRPr lang="da-DK" b="0" i="0" dirty="0">
              <a:solidFill>
                <a:srgbClr val="444444"/>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a-DK" sz="1800" b="0" i="0" u="none" strike="noStrike" dirty="0">
                <a:solidFill>
                  <a:srgbClr val="000000"/>
                </a:solidFill>
                <a:effectLst/>
                <a:latin typeface="Calibri" panose="020F0502020204030204" pitchFamily="34" charset="0"/>
              </a:rPr>
              <a:t>Fortæl først om bredden og kom derefter med 1-3 eksempler i dybden. </a:t>
            </a:r>
            <a:r>
              <a:rPr lang="en-US" sz="1800" b="0" i="0" dirty="0">
                <a:solidFill>
                  <a:srgbClr val="444444"/>
                </a:solidFill>
                <a:effectLst/>
                <a:latin typeface="Calibri" panose="020F0502020204030204" pitchFamily="34" charset="0"/>
              </a:rPr>
              <a:t>​</a:t>
            </a:r>
            <a:r>
              <a:rPr lang="en-US" sz="1800" b="0" i="0" dirty="0" err="1">
                <a:solidFill>
                  <a:srgbClr val="444444"/>
                </a:solidFill>
                <a:effectLst/>
                <a:latin typeface="Calibri" panose="020F0502020204030204" pitchFamily="34" charset="0"/>
              </a:rPr>
              <a:t>Kom</a:t>
            </a:r>
            <a:r>
              <a:rPr lang="en-US" sz="1800" b="0" i="0" dirty="0">
                <a:solidFill>
                  <a:srgbClr val="444444"/>
                </a:solidFill>
                <a:effectLst/>
                <a:latin typeface="Calibri" panose="020F0502020204030204" pitchFamily="34" charset="0"/>
              </a:rPr>
              <a:t> med </a:t>
            </a:r>
            <a:r>
              <a:rPr lang="da-DK" sz="1200" b="0" i="0" u="none" strike="noStrike" dirty="0">
                <a:solidFill>
                  <a:srgbClr val="000000"/>
                </a:solidFill>
                <a:effectLst/>
                <a:latin typeface="Calibri" panose="020F0502020204030204" pitchFamily="34" charset="0"/>
              </a:rPr>
              <a:t>konkrete eksempler på tidligere elever, der har fået job i og udenfor erhvervet. </a:t>
            </a:r>
            <a:endParaRPr lang="en-US" sz="1200" b="0" i="0" dirty="0">
              <a:solidFill>
                <a:srgbClr val="444444"/>
              </a:solidFill>
              <a:effectLst/>
              <a:latin typeface="Arial" panose="020B0604020202020204" pitchFamily="34" charset="0"/>
            </a:endParaRPr>
          </a:p>
          <a:p>
            <a:pPr algn="l" rtl="0" fontAlgn="base"/>
            <a:endParaRPr lang="en-US" b="0" i="0" dirty="0">
              <a:solidFill>
                <a:srgbClr val="444444"/>
              </a:solidFill>
              <a:effectLst/>
              <a:latin typeface="Arial" panose="020B0604020202020204" pitchFamily="34" charset="0"/>
            </a:endParaRPr>
          </a:p>
          <a:p>
            <a:pPr algn="l" rtl="0" fontAlgn="base"/>
            <a:r>
              <a:rPr lang="da-DK" sz="1800" b="0" i="0" dirty="0">
                <a:solidFill>
                  <a:srgbClr val="444444"/>
                </a:solidFill>
                <a:effectLst/>
                <a:latin typeface="Calibri" panose="020F0502020204030204" pitchFamily="34" charset="0"/>
              </a:rPr>
              <a:t>​</a:t>
            </a:r>
            <a:endParaRPr lang="da-DK" b="0" i="0" dirty="0">
              <a:solidFill>
                <a:srgbClr val="444444"/>
              </a:solidFill>
              <a:effectLst/>
              <a:latin typeface="Arial" panose="020B0604020202020204" pitchFamily="34" charset="0"/>
            </a:endParaRPr>
          </a:p>
          <a:p>
            <a:pPr algn="l" rtl="0" fontAlgn="base"/>
            <a:r>
              <a:rPr lang="da-DK" sz="1800" b="1" i="0" u="none" strike="noStrike" dirty="0">
                <a:solidFill>
                  <a:srgbClr val="000000"/>
                </a:solidFill>
                <a:effectLst/>
                <a:latin typeface="Calibri" panose="020F0502020204030204" pitchFamily="34" charset="0"/>
              </a:rPr>
              <a:t>Pointer</a:t>
            </a:r>
            <a:r>
              <a:rPr lang="da-DK" sz="1800" b="0" i="0" u="none" strike="noStrike" dirty="0">
                <a:solidFill>
                  <a:srgbClr val="000000"/>
                </a:solidFill>
                <a:effectLst/>
                <a:latin typeface="Calibri" panose="020F0502020204030204" pitchFamily="34" charset="0"/>
              </a:rPr>
              <a:t>:</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da-DK" sz="1800" b="0" i="0" u="none" strike="noStrike" dirty="0">
                <a:solidFill>
                  <a:srgbClr val="000000"/>
                </a:solidFill>
                <a:effectLst/>
                <a:latin typeface="Calibri" panose="020F0502020204030204" pitchFamily="34" charset="0"/>
              </a:rPr>
              <a:t>Landbrugsuddannelsen åbner et væld af </a:t>
            </a:r>
            <a:r>
              <a:rPr lang="da-DK" sz="1800" b="0" i="0" u="none" strike="noStrike" dirty="0" err="1">
                <a:solidFill>
                  <a:srgbClr val="000000"/>
                </a:solidFill>
                <a:effectLst/>
                <a:latin typeface="Calibri" panose="020F0502020204030204" pitchFamily="34" charset="0"/>
              </a:rPr>
              <a:t>karriererveje</a:t>
            </a:r>
            <a:r>
              <a:rPr lang="da-DK" sz="1800" b="0" i="0" u="none" strike="noStrike" dirty="0">
                <a:solidFill>
                  <a:srgbClr val="000000"/>
                </a:solidFill>
                <a:effectLst/>
                <a:latin typeface="Calibri" panose="020F0502020204030204" pitchFamily="34" charset="0"/>
              </a:rPr>
              <a:t> indenfor erhvervet og giver også mulighed for at videreuddanne sig.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da-DK" sz="1800" b="0" i="0" u="none" strike="noStrike" dirty="0">
                <a:solidFill>
                  <a:srgbClr val="000000"/>
                </a:solidFill>
                <a:effectLst/>
                <a:latin typeface="Calibri" panose="020F0502020204030204" pitchFamily="34" charset="0"/>
              </a:rPr>
              <a:t>Fortæl om hvor mange forskellige typer af job der er i branchen (Sørg for at gøre uddannelsen relevant for alle dem der ikke ‘arver en gård’)</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endParaRPr lang="da-DK" dirty="0"/>
          </a:p>
        </p:txBody>
      </p:sp>
      <p:sp>
        <p:nvSpPr>
          <p:cNvPr id="4" name="Pladsholder til slidenummer 3"/>
          <p:cNvSpPr>
            <a:spLocks noGrp="1"/>
          </p:cNvSpPr>
          <p:nvPr>
            <p:ph type="sldNum" sz="quarter" idx="5"/>
          </p:nvPr>
        </p:nvSpPr>
        <p:spPr/>
        <p:txBody>
          <a:bodyPr/>
          <a:lstStyle/>
          <a:p>
            <a:fld id="{76E0EF30-19F5-D44E-B352-E0D4EF2ECFA8}" type="slidenum">
              <a:rPr lang="da-DK" smtClean="0"/>
              <a:t>5</a:t>
            </a:fld>
            <a:endParaRPr lang="da-DK"/>
          </a:p>
        </p:txBody>
      </p:sp>
    </p:spTree>
    <p:extLst>
      <p:ext uri="{BB962C8B-B14F-4D97-AF65-F5344CB8AC3E}">
        <p14:creationId xmlns:p14="http://schemas.microsoft.com/office/powerpoint/2010/main" val="3721606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Indsæt her egne billeder til karriereportrætter. Man kunne også lave nogle optagelser, som kunne indsættes i nogle efterfølgende slides.</a:t>
            </a:r>
          </a:p>
        </p:txBody>
      </p:sp>
      <p:sp>
        <p:nvSpPr>
          <p:cNvPr id="4" name="Pladsholder til slidenummer 3"/>
          <p:cNvSpPr>
            <a:spLocks noGrp="1"/>
          </p:cNvSpPr>
          <p:nvPr>
            <p:ph type="sldNum" sz="quarter" idx="5"/>
          </p:nvPr>
        </p:nvSpPr>
        <p:spPr/>
        <p:txBody>
          <a:bodyPr/>
          <a:lstStyle/>
          <a:p>
            <a:fld id="{76E0EF30-19F5-D44E-B352-E0D4EF2ECFA8}" type="slidenum">
              <a:rPr lang="da-DK" smtClean="0"/>
              <a:t>6</a:t>
            </a:fld>
            <a:endParaRPr lang="da-DK"/>
          </a:p>
        </p:txBody>
      </p:sp>
    </p:spTree>
    <p:extLst>
      <p:ext uri="{BB962C8B-B14F-4D97-AF65-F5344CB8AC3E}">
        <p14:creationId xmlns:p14="http://schemas.microsoft.com/office/powerpoint/2010/main" val="197112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b="1" dirty="0" err="1"/>
              <a:t>Udflyvning</a:t>
            </a:r>
            <a:r>
              <a:rPr lang="da-DK" sz="1000" b="1" dirty="0"/>
              <a:t> m. video.</a:t>
            </a:r>
          </a:p>
          <a:p>
            <a:pPr marL="171450" indent="-171450">
              <a:buFont typeface="Arial" panose="020B0604020202020204" pitchFamily="34" charset="0"/>
              <a:buChar char="•"/>
            </a:pPr>
            <a:r>
              <a:rPr lang="da-DK" sz="1000" dirty="0"/>
              <a:t>Videoen giver en hurtig tour-de force i landbrugsuddannelsen, både kobling mellem teori/praksis, skolehjem, mulighed for EUX mv. </a:t>
            </a:r>
          </a:p>
          <a:p>
            <a:pPr marL="171450" indent="-171450">
              <a:buFont typeface="Arial" panose="020B0604020202020204" pitchFamily="34" charset="0"/>
              <a:buChar char="•"/>
            </a:pPr>
            <a:r>
              <a:rPr lang="da-DK" sz="1000" dirty="0"/>
              <a:t>Overvej evt. at supplere med elevportrætter, hvis de ikke allerede har mødt elever i løbet af dagen. </a:t>
            </a:r>
          </a:p>
          <a:p>
            <a:pPr marL="0" indent="0">
              <a:buFont typeface="Arial" panose="020B0604020202020204" pitchFamily="34" charset="0"/>
              <a:buNone/>
            </a:pPr>
            <a:endParaRPr lang="da-DK" sz="1000" dirty="0"/>
          </a:p>
          <a:p>
            <a:pPr marL="0" indent="0">
              <a:buFont typeface="Arial" panose="020B0604020202020204" pitchFamily="34" charset="0"/>
              <a:buNone/>
            </a:pPr>
            <a:r>
              <a:rPr lang="da-DK" sz="1000" b="1" dirty="0"/>
              <a:t>Praktisk:</a:t>
            </a:r>
          </a:p>
          <a:p>
            <a:pPr marL="171450" indent="-171450">
              <a:buFont typeface="Arial" panose="020B0604020202020204" pitchFamily="34" charset="0"/>
              <a:buChar char="•"/>
            </a:pPr>
            <a:r>
              <a:rPr lang="da-DK" sz="1000" b="0" dirty="0"/>
              <a:t>Der ligger et link i sliden, hvor du igangsætter video</a:t>
            </a:r>
          </a:p>
          <a:p>
            <a:pPr marL="171450" indent="-171450">
              <a:buFont typeface="Arial" panose="020B0604020202020204" pitchFamily="34" charset="0"/>
              <a:buChar char="•"/>
            </a:pPr>
            <a:r>
              <a:rPr lang="da-DK" sz="1000" b="0" dirty="0"/>
              <a:t>Du kan udskifte videoen efter behov. Hvis du hellere vil have en video med en tydelig elevprofil, så vælg evt. videoer Helle, vil gerne læse til dyrlæge….</a:t>
            </a:r>
          </a:p>
          <a:p>
            <a:pPr marL="171450" indent="-171450">
              <a:buFont typeface="Arial" panose="020B0604020202020204" pitchFamily="34" charset="0"/>
              <a:buChar char="•"/>
            </a:pPr>
            <a:r>
              <a:rPr lang="da-DK" sz="1000" b="0" dirty="0"/>
              <a:t>Morten, bredt funderet og vi gerne ud i det sekundære erhverv…..</a:t>
            </a:r>
          </a:p>
          <a:p>
            <a:pPr marL="171450" indent="-171450">
              <a:buFont typeface="Arial" panose="020B0604020202020204" pitchFamily="34" charset="0"/>
              <a:buChar char="•"/>
            </a:pPr>
            <a:r>
              <a:rPr lang="da-DK" sz="1000" b="0" dirty="0"/>
              <a:t>Andreas, glad for det praktiske, føler glæde før første gang ved at gå i skole, vil gerne arbejde i landbruget – se dem alle på Danskelandbrugsskoler.dk</a:t>
            </a:r>
          </a:p>
          <a:p>
            <a:pPr marL="171450" indent="-171450">
              <a:buFont typeface="Arial" panose="020B0604020202020204" pitchFamily="34" charset="0"/>
              <a:buChar char="•"/>
            </a:pPr>
            <a:endParaRPr lang="da-DK" sz="1000" b="0" dirty="0"/>
          </a:p>
        </p:txBody>
      </p:sp>
      <p:sp>
        <p:nvSpPr>
          <p:cNvPr id="4" name="Pladsholder til slidenummer 3"/>
          <p:cNvSpPr>
            <a:spLocks noGrp="1"/>
          </p:cNvSpPr>
          <p:nvPr>
            <p:ph type="sldNum" sz="quarter" idx="5"/>
          </p:nvPr>
        </p:nvSpPr>
        <p:spPr/>
        <p:txBody>
          <a:bodyPr/>
          <a:lstStyle/>
          <a:p>
            <a:fld id="{76E0EF30-19F5-D44E-B352-E0D4EF2ECFA8}" type="slidenum">
              <a:rPr lang="da-DK" smtClean="0"/>
              <a:t>7</a:t>
            </a:fld>
            <a:endParaRPr lang="da-DK"/>
          </a:p>
        </p:txBody>
      </p:sp>
    </p:spTree>
    <p:extLst>
      <p:ext uri="{BB962C8B-B14F-4D97-AF65-F5344CB8AC3E}">
        <p14:creationId xmlns:p14="http://schemas.microsoft.com/office/powerpoint/2010/main" val="12832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b="1" dirty="0"/>
              <a:t>Rund af, tak for i dag.</a:t>
            </a:r>
          </a:p>
          <a:p>
            <a:endParaRPr lang="da-DK" sz="1000" b="1" dirty="0"/>
          </a:p>
          <a:p>
            <a:r>
              <a:rPr lang="da-DK" sz="1000" b="1" dirty="0"/>
              <a:t>Pointer: </a:t>
            </a:r>
          </a:p>
          <a:p>
            <a:pPr marL="171450" indent="-171450">
              <a:buFont typeface="Arial" panose="020B0604020202020204" pitchFamily="34" charset="0"/>
              <a:buChar char="•"/>
            </a:pPr>
            <a:r>
              <a:rPr lang="da-DK" sz="1000" dirty="0"/>
              <a:t>Hvis du er blevet nysgerrig – og gerne vil opleve mere, så er der mange muligheder. </a:t>
            </a:r>
          </a:p>
          <a:p>
            <a:pPr marL="171450" indent="-171450">
              <a:buFont typeface="Arial" panose="020B0604020202020204" pitchFamily="34" charset="0"/>
              <a:buChar char="•"/>
            </a:pPr>
            <a:r>
              <a:rPr lang="da-DK" sz="1000" dirty="0"/>
              <a:t>Landbrugsskolerne har lavet forskellige forløb du kan gå til i din fritid. Blandt andet er </a:t>
            </a:r>
            <a:r>
              <a:rPr lang="da-DK" sz="1000" dirty="0" err="1"/>
              <a:t>famercamp</a:t>
            </a:r>
            <a:r>
              <a:rPr lang="da-DK" sz="1000" dirty="0"/>
              <a:t> og </a:t>
            </a:r>
            <a:r>
              <a:rPr lang="da-DK" sz="1000" dirty="0" err="1"/>
              <a:t>sommercamp</a:t>
            </a:r>
            <a:r>
              <a:rPr lang="da-DK" sz="1000" dirty="0"/>
              <a:t> et stort hit. </a:t>
            </a:r>
          </a:p>
          <a:p>
            <a:pPr marL="171450" indent="-171450">
              <a:buFont typeface="Arial" panose="020B0604020202020204" pitchFamily="34" charset="0"/>
              <a:buChar char="•"/>
            </a:pPr>
            <a:r>
              <a:rPr lang="da-DK" sz="1000" dirty="0"/>
              <a:t>Man kan komme i erhvervspraktik på en gård, på gårdbesøg eller på besøg på en landbrugsskole.</a:t>
            </a:r>
          </a:p>
          <a:p>
            <a:pPr marL="171450" indent="-171450">
              <a:buFont typeface="Arial" panose="020B0604020202020204" pitchFamily="34" charset="0"/>
              <a:buChar char="•"/>
            </a:pPr>
            <a:r>
              <a:rPr lang="da-DK" sz="1000" dirty="0"/>
              <a:t>Hvis du er blevet nysgerrig og gerne vil vide mere, er du altid velkommen til at kontakte os.</a:t>
            </a:r>
          </a:p>
          <a:p>
            <a:pPr marL="0" indent="0">
              <a:buFont typeface="Arial" panose="020B0604020202020204" pitchFamily="34" charset="0"/>
              <a:buNone/>
            </a:pPr>
            <a:endParaRPr lang="da-DK" sz="1000" dirty="0"/>
          </a:p>
          <a:p>
            <a:pPr marL="0" indent="0">
              <a:buFont typeface="Arial" panose="020B0604020202020204" pitchFamily="34" charset="0"/>
              <a:buNone/>
            </a:pPr>
            <a:r>
              <a:rPr lang="da-DK" sz="1000" b="1" dirty="0"/>
              <a:t>Praktisk:</a:t>
            </a:r>
          </a:p>
          <a:p>
            <a:pPr marL="171450" indent="-171450">
              <a:buFont typeface="Arial" panose="020B0604020202020204" pitchFamily="34" charset="0"/>
              <a:buChar char="•"/>
            </a:pPr>
            <a:r>
              <a:rPr lang="da-DK" sz="1000" dirty="0"/>
              <a:t>Indsæt evt. links til/reklame for egne kommende arrangementer </a:t>
            </a:r>
          </a:p>
        </p:txBody>
      </p:sp>
      <p:sp>
        <p:nvSpPr>
          <p:cNvPr id="4" name="Pladsholder til slidenummer 3"/>
          <p:cNvSpPr>
            <a:spLocks noGrp="1"/>
          </p:cNvSpPr>
          <p:nvPr>
            <p:ph type="sldNum" sz="quarter" idx="5"/>
          </p:nvPr>
        </p:nvSpPr>
        <p:spPr/>
        <p:txBody>
          <a:bodyPr/>
          <a:lstStyle/>
          <a:p>
            <a:fld id="{76E0EF30-19F5-D44E-B352-E0D4EF2ECFA8}" type="slidenum">
              <a:rPr lang="da-DK" smtClean="0"/>
              <a:t>8</a:t>
            </a:fld>
            <a:endParaRPr lang="da-DK"/>
          </a:p>
        </p:txBody>
      </p:sp>
    </p:spTree>
    <p:extLst>
      <p:ext uri="{BB962C8B-B14F-4D97-AF65-F5344CB8AC3E}">
        <p14:creationId xmlns:p14="http://schemas.microsoft.com/office/powerpoint/2010/main" val="23025759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6.tiff"/><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orside 01">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217541A1-4C1D-A548-9D72-C8DADB4E31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27824"/>
            <a:ext cx="6051504" cy="4619206"/>
          </a:xfrm>
          <a:prstGeom prst="rect">
            <a:avLst/>
          </a:prstGeom>
        </p:spPr>
      </p:pic>
      <p:pic>
        <p:nvPicPr>
          <p:cNvPr id="5" name="Billede 4">
            <a:extLst>
              <a:ext uri="{FF2B5EF4-FFF2-40B4-BE49-F238E27FC236}">
                <a16:creationId xmlns:a16="http://schemas.microsoft.com/office/drawing/2014/main" id="{0E8A7C46-9580-054F-A49E-2A7B93A2C7A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51504" y="-527825"/>
            <a:ext cx="6140496" cy="4619206"/>
          </a:xfrm>
          <a:prstGeom prst="rect">
            <a:avLst/>
          </a:prstGeom>
        </p:spPr>
      </p:pic>
      <p:sp>
        <p:nvSpPr>
          <p:cNvPr id="6" name="Rektangel 5">
            <a:extLst>
              <a:ext uri="{FF2B5EF4-FFF2-40B4-BE49-F238E27FC236}">
                <a16:creationId xmlns:a16="http://schemas.microsoft.com/office/drawing/2014/main" id="{C017668F-DA4D-C546-9214-047ABF7ADB89}"/>
              </a:ext>
            </a:extLst>
          </p:cNvPr>
          <p:cNvSpPr/>
          <p:nvPr userDrawn="1"/>
        </p:nvSpPr>
        <p:spPr>
          <a:xfrm>
            <a:off x="0" y="4091382"/>
            <a:ext cx="12192000" cy="2766618"/>
          </a:xfrm>
          <a:prstGeom prst="rect">
            <a:avLst/>
          </a:prstGeom>
          <a:solidFill>
            <a:srgbClr val="92A3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10111141-39B5-9844-855D-66D3BA6C4AEC}"/>
              </a:ext>
            </a:extLst>
          </p:cNvPr>
          <p:cNvSpPr>
            <a:spLocks noGrp="1"/>
          </p:cNvSpPr>
          <p:nvPr>
            <p:ph type="ctrTitle" hasCustomPrompt="1"/>
          </p:nvPr>
        </p:nvSpPr>
        <p:spPr>
          <a:xfrm>
            <a:off x="795454" y="4407166"/>
            <a:ext cx="9144000" cy="899816"/>
          </a:xfrm>
        </p:spPr>
        <p:txBody>
          <a:bodyPr lIns="0" tIns="0" rIns="0" bIns="0" anchor="b" anchorCtr="0">
            <a:noAutofit/>
          </a:bodyPr>
          <a:lstStyle>
            <a:lvl1pPr algn="l">
              <a:defRPr sz="3200" b="1" i="0">
                <a:solidFill>
                  <a:schemeClr val="bg1"/>
                </a:solidFill>
                <a:latin typeface="Calibri" panose="020F0502020204030204" pitchFamily="34" charset="0"/>
                <a:cs typeface="Calibri" panose="020F0502020204030204" pitchFamily="34" charset="0"/>
              </a:defRPr>
            </a:lvl1pPr>
          </a:lstStyle>
          <a:p>
            <a:r>
              <a:rPr lang="da-DK"/>
              <a:t>KLIK FOR AT REDIGERE </a:t>
            </a:r>
            <a:br>
              <a:rPr lang="da-DK"/>
            </a:br>
            <a:r>
              <a:rPr lang="da-DK"/>
              <a:t>TITELTYPOGRAFIEN I MASTEREN</a:t>
            </a:r>
          </a:p>
        </p:txBody>
      </p:sp>
      <p:sp>
        <p:nvSpPr>
          <p:cNvPr id="3" name="Undertitel 2">
            <a:extLst>
              <a:ext uri="{FF2B5EF4-FFF2-40B4-BE49-F238E27FC236}">
                <a16:creationId xmlns:a16="http://schemas.microsoft.com/office/drawing/2014/main" id="{41E8BC4B-5474-FD42-BC8C-3756156CDC9A}"/>
              </a:ext>
            </a:extLst>
          </p:cNvPr>
          <p:cNvSpPr>
            <a:spLocks noGrp="1"/>
          </p:cNvSpPr>
          <p:nvPr>
            <p:ph type="subTitle" idx="1"/>
          </p:nvPr>
        </p:nvSpPr>
        <p:spPr>
          <a:xfrm>
            <a:off x="795454" y="5311814"/>
            <a:ext cx="9144000" cy="1094484"/>
          </a:xfrm>
        </p:spPr>
        <p:txBody>
          <a:bodyPr lIns="0" tIns="0" rIns="0" bIns="0">
            <a:noAutofit/>
          </a:bodyPr>
          <a:lstStyle>
            <a:lvl1pPr marL="0" indent="0" algn="l">
              <a:buNone/>
              <a:defRPr sz="1800" b="0" i="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7" name="Billede 6">
            <a:extLst>
              <a:ext uri="{FF2B5EF4-FFF2-40B4-BE49-F238E27FC236}">
                <a16:creationId xmlns:a16="http://schemas.microsoft.com/office/drawing/2014/main" id="{AD8978B2-9349-7545-BC55-23DD6D82B78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29385" y="5311814"/>
            <a:ext cx="1344805" cy="782001"/>
          </a:xfrm>
          <a:prstGeom prst="rect">
            <a:avLst/>
          </a:prstGeom>
        </p:spPr>
      </p:pic>
      <p:pic>
        <p:nvPicPr>
          <p:cNvPr id="8" name="Billede 7">
            <a:extLst>
              <a:ext uri="{FF2B5EF4-FFF2-40B4-BE49-F238E27FC236}">
                <a16:creationId xmlns:a16="http://schemas.microsoft.com/office/drawing/2014/main" id="{E3CF1B9F-EF94-694B-80A9-3A7A25D7773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76709" y="1849960"/>
            <a:ext cx="2348403" cy="324664"/>
          </a:xfrm>
          <a:prstGeom prst="rect">
            <a:avLst/>
          </a:prstGeom>
        </p:spPr>
      </p:pic>
      <p:pic>
        <p:nvPicPr>
          <p:cNvPr id="9" name="Billede 8">
            <a:extLst>
              <a:ext uri="{FF2B5EF4-FFF2-40B4-BE49-F238E27FC236}">
                <a16:creationId xmlns:a16="http://schemas.microsoft.com/office/drawing/2014/main" id="{957EABB2-11E4-AF45-955F-41C76BCEDCB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265673" y="2242174"/>
            <a:ext cx="3149240" cy="324664"/>
          </a:xfrm>
          <a:prstGeom prst="rect">
            <a:avLst/>
          </a:prstGeom>
        </p:spPr>
      </p:pic>
      <p:pic>
        <p:nvPicPr>
          <p:cNvPr id="10" name="Billede 9">
            <a:extLst>
              <a:ext uri="{FF2B5EF4-FFF2-40B4-BE49-F238E27FC236}">
                <a16:creationId xmlns:a16="http://schemas.microsoft.com/office/drawing/2014/main" id="{C3A38A9A-A59B-7F48-AC02-09AFBBBB600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991696" y="2641933"/>
            <a:ext cx="3733636" cy="324664"/>
          </a:xfrm>
          <a:prstGeom prst="rect">
            <a:avLst/>
          </a:prstGeom>
        </p:spPr>
      </p:pic>
    </p:spTree>
    <p:extLst>
      <p:ext uri="{BB962C8B-B14F-4D97-AF65-F5344CB8AC3E}">
        <p14:creationId xmlns:p14="http://schemas.microsoft.com/office/powerpoint/2010/main" val="231271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sid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A9A0626-6BA4-BD43-828C-BB03636CA53E}"/>
              </a:ext>
            </a:extLst>
          </p:cNvPr>
          <p:cNvSpPr/>
          <p:nvPr userDrawn="1"/>
        </p:nvSpPr>
        <p:spPr>
          <a:xfrm>
            <a:off x="0" y="0"/>
            <a:ext cx="12192000" cy="6858000"/>
          </a:xfrm>
          <a:prstGeom prst="rect">
            <a:avLst/>
          </a:prstGeom>
          <a:solidFill>
            <a:srgbClr val="F8F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1">
            <a:extLst>
              <a:ext uri="{FF2B5EF4-FFF2-40B4-BE49-F238E27FC236}">
                <a16:creationId xmlns:a16="http://schemas.microsoft.com/office/drawing/2014/main" id="{15819698-0254-F04C-B5FA-B4D44449F02D}"/>
              </a:ext>
            </a:extLst>
          </p:cNvPr>
          <p:cNvSpPr>
            <a:spLocks noGrp="1"/>
          </p:cNvSpPr>
          <p:nvPr>
            <p:ph type="title" hasCustomPrompt="1"/>
          </p:nvPr>
        </p:nvSpPr>
        <p:spPr>
          <a:xfrm>
            <a:off x="838200" y="681037"/>
            <a:ext cx="10515600" cy="1009651"/>
          </a:xfrm>
        </p:spPr>
        <p:txBody>
          <a:bodyPr anchor="t" anchorCtr="0">
            <a:noAutofit/>
          </a:bodyPr>
          <a:lstStyle>
            <a:lvl1pPr>
              <a:defRPr>
                <a:solidFill>
                  <a:schemeClr val="tx1"/>
                </a:solidFill>
              </a:defRPr>
            </a:lvl1pPr>
          </a:lstStyle>
          <a:p>
            <a:r>
              <a:rPr lang="da-DK"/>
              <a:t>KLIK FOR AT REDIGERE TITELTYPOGRAFIEN I MASTEREN</a:t>
            </a:r>
          </a:p>
        </p:txBody>
      </p:sp>
      <p:pic>
        <p:nvPicPr>
          <p:cNvPr id="5" name="Billede 4">
            <a:extLst>
              <a:ext uri="{FF2B5EF4-FFF2-40B4-BE49-F238E27FC236}">
                <a16:creationId xmlns:a16="http://schemas.microsoft.com/office/drawing/2014/main" id="{3858D549-AA02-B544-A2C1-8CF382D644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6218" y="5928189"/>
            <a:ext cx="981592" cy="570794"/>
          </a:xfrm>
          <a:prstGeom prst="rect">
            <a:avLst/>
          </a:prstGeom>
        </p:spPr>
      </p:pic>
      <p:sp>
        <p:nvSpPr>
          <p:cNvPr id="6" name="Pladsholder til indhold 2">
            <a:extLst>
              <a:ext uri="{FF2B5EF4-FFF2-40B4-BE49-F238E27FC236}">
                <a16:creationId xmlns:a16="http://schemas.microsoft.com/office/drawing/2014/main" id="{A17B4236-90A3-0C4A-85F0-410FAC8A6CCD}"/>
              </a:ext>
            </a:extLst>
          </p:cNvPr>
          <p:cNvSpPr>
            <a:spLocks noGrp="1"/>
          </p:cNvSpPr>
          <p:nvPr>
            <p:ph sz="half" idx="1"/>
          </p:nvPr>
        </p:nvSpPr>
        <p:spPr>
          <a:xfrm>
            <a:off x="838200" y="1979739"/>
            <a:ext cx="7073348" cy="3763516"/>
          </a:xfrm>
        </p:spPr>
        <p:txBody>
          <a:bodyPr>
            <a:normAutofit/>
          </a:bodyPr>
          <a:lstStyle>
            <a:lvl1pPr marL="0" indent="0">
              <a:lnSpc>
                <a:spcPts val="1500"/>
              </a:lnSpc>
              <a:buNone/>
              <a:defRPr sz="1200" b="0" i="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spTree>
    <p:extLst>
      <p:ext uri="{BB962C8B-B14F-4D97-AF65-F5344CB8AC3E}">
        <p14:creationId xmlns:p14="http://schemas.microsoft.com/office/powerpoint/2010/main" val="3076456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agsi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85F497E-010B-A543-A214-BB835C93C3E0}"/>
              </a:ext>
            </a:extLst>
          </p:cNvPr>
          <p:cNvSpPr/>
          <p:nvPr userDrawn="1"/>
        </p:nvSpPr>
        <p:spPr>
          <a:xfrm>
            <a:off x="0" y="0"/>
            <a:ext cx="12192000" cy="6858000"/>
          </a:xfrm>
          <a:prstGeom prst="rect">
            <a:avLst/>
          </a:prstGeom>
          <a:solidFill>
            <a:srgbClr val="92A3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a:extLst>
              <a:ext uri="{FF2B5EF4-FFF2-40B4-BE49-F238E27FC236}">
                <a16:creationId xmlns:a16="http://schemas.microsoft.com/office/drawing/2014/main" id="{425B0420-3E8D-664F-BC9E-50BF48F4465F}"/>
              </a:ext>
            </a:extLst>
          </p:cNvPr>
          <p:cNvPicPr>
            <a:picLocks noChangeAspect="1"/>
          </p:cNvPicPr>
          <p:nvPr userDrawn="1"/>
        </p:nvPicPr>
        <p:blipFill>
          <a:blip r:embed="rId2"/>
          <a:stretch>
            <a:fillRect/>
          </a:stretch>
        </p:blipFill>
        <p:spPr>
          <a:xfrm>
            <a:off x="5163451" y="2886725"/>
            <a:ext cx="1865098" cy="1084550"/>
          </a:xfrm>
          <a:prstGeom prst="rect">
            <a:avLst/>
          </a:prstGeom>
        </p:spPr>
      </p:pic>
    </p:spTree>
    <p:extLst>
      <p:ext uri="{BB962C8B-B14F-4D97-AF65-F5344CB8AC3E}">
        <p14:creationId xmlns:p14="http://schemas.microsoft.com/office/powerpoint/2010/main" val="115100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Forside 02">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C62A885F-71C6-4146-B89B-FFE5BC4F37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0" y="-536323"/>
            <a:ext cx="6051504" cy="4627705"/>
          </a:xfrm>
          <a:prstGeom prst="rect">
            <a:avLst/>
          </a:prstGeom>
        </p:spPr>
      </p:pic>
      <p:pic>
        <p:nvPicPr>
          <p:cNvPr id="11" name="Billede 10">
            <a:extLst>
              <a:ext uri="{FF2B5EF4-FFF2-40B4-BE49-F238E27FC236}">
                <a16:creationId xmlns:a16="http://schemas.microsoft.com/office/drawing/2014/main" id="{7E206909-F41A-824D-91BD-F319E8EFA17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51504" y="-527824"/>
            <a:ext cx="6140496" cy="4619206"/>
          </a:xfrm>
          <a:prstGeom prst="rect">
            <a:avLst/>
          </a:prstGeom>
        </p:spPr>
      </p:pic>
      <p:sp>
        <p:nvSpPr>
          <p:cNvPr id="6" name="Rektangel 5">
            <a:extLst>
              <a:ext uri="{FF2B5EF4-FFF2-40B4-BE49-F238E27FC236}">
                <a16:creationId xmlns:a16="http://schemas.microsoft.com/office/drawing/2014/main" id="{C017668F-DA4D-C546-9214-047ABF7ADB89}"/>
              </a:ext>
            </a:extLst>
          </p:cNvPr>
          <p:cNvSpPr/>
          <p:nvPr userDrawn="1"/>
        </p:nvSpPr>
        <p:spPr>
          <a:xfrm>
            <a:off x="0" y="4091382"/>
            <a:ext cx="12192000" cy="2766618"/>
          </a:xfrm>
          <a:prstGeom prst="rect">
            <a:avLst/>
          </a:prstGeom>
          <a:solidFill>
            <a:srgbClr val="92A3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10111141-39B5-9844-855D-66D3BA6C4AEC}"/>
              </a:ext>
            </a:extLst>
          </p:cNvPr>
          <p:cNvSpPr>
            <a:spLocks noGrp="1"/>
          </p:cNvSpPr>
          <p:nvPr>
            <p:ph type="ctrTitle" hasCustomPrompt="1"/>
          </p:nvPr>
        </p:nvSpPr>
        <p:spPr>
          <a:xfrm>
            <a:off x="795454" y="4407166"/>
            <a:ext cx="9144000" cy="899816"/>
          </a:xfrm>
        </p:spPr>
        <p:txBody>
          <a:bodyPr lIns="0" tIns="0" rIns="0" bIns="0" anchor="b" anchorCtr="0">
            <a:noAutofit/>
          </a:bodyPr>
          <a:lstStyle>
            <a:lvl1pPr algn="l">
              <a:defRPr sz="3200" b="1" i="0">
                <a:solidFill>
                  <a:schemeClr val="bg1"/>
                </a:solidFill>
                <a:latin typeface="Calibri" panose="020F0502020204030204" pitchFamily="34" charset="0"/>
                <a:cs typeface="Calibri" panose="020F0502020204030204" pitchFamily="34" charset="0"/>
              </a:defRPr>
            </a:lvl1pPr>
          </a:lstStyle>
          <a:p>
            <a:r>
              <a:rPr lang="da-DK"/>
              <a:t>KLIK FOR AT REDIGERE </a:t>
            </a:r>
            <a:br>
              <a:rPr lang="da-DK"/>
            </a:br>
            <a:r>
              <a:rPr lang="da-DK"/>
              <a:t>TITELTYPOGRAFIEN I MASTEREN</a:t>
            </a:r>
          </a:p>
        </p:txBody>
      </p:sp>
      <p:sp>
        <p:nvSpPr>
          <p:cNvPr id="3" name="Undertitel 2">
            <a:extLst>
              <a:ext uri="{FF2B5EF4-FFF2-40B4-BE49-F238E27FC236}">
                <a16:creationId xmlns:a16="http://schemas.microsoft.com/office/drawing/2014/main" id="{41E8BC4B-5474-FD42-BC8C-3756156CDC9A}"/>
              </a:ext>
            </a:extLst>
          </p:cNvPr>
          <p:cNvSpPr>
            <a:spLocks noGrp="1"/>
          </p:cNvSpPr>
          <p:nvPr>
            <p:ph type="subTitle" idx="1"/>
          </p:nvPr>
        </p:nvSpPr>
        <p:spPr>
          <a:xfrm>
            <a:off x="795454" y="5311814"/>
            <a:ext cx="9144000" cy="1094484"/>
          </a:xfrm>
        </p:spPr>
        <p:txBody>
          <a:bodyPr lIns="0" tIns="0" rIns="0" bIns="0">
            <a:noAutofit/>
          </a:bodyPr>
          <a:lstStyle>
            <a:lvl1pPr marL="0" indent="0" algn="l">
              <a:buNone/>
              <a:defRPr sz="1800" b="0" i="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7" name="Billede 6">
            <a:extLst>
              <a:ext uri="{FF2B5EF4-FFF2-40B4-BE49-F238E27FC236}">
                <a16:creationId xmlns:a16="http://schemas.microsoft.com/office/drawing/2014/main" id="{AD8978B2-9349-7545-BC55-23DD6D82B78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29385" y="5311814"/>
            <a:ext cx="1344805" cy="782001"/>
          </a:xfrm>
          <a:prstGeom prst="rect">
            <a:avLst/>
          </a:prstGeom>
        </p:spPr>
      </p:pic>
      <p:pic>
        <p:nvPicPr>
          <p:cNvPr id="8" name="Billede 7">
            <a:extLst>
              <a:ext uri="{FF2B5EF4-FFF2-40B4-BE49-F238E27FC236}">
                <a16:creationId xmlns:a16="http://schemas.microsoft.com/office/drawing/2014/main" id="{E3CF1B9F-EF94-694B-80A9-3A7A25D7773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76709" y="1849960"/>
            <a:ext cx="2348403" cy="324664"/>
          </a:xfrm>
          <a:prstGeom prst="rect">
            <a:avLst/>
          </a:prstGeom>
        </p:spPr>
      </p:pic>
      <p:pic>
        <p:nvPicPr>
          <p:cNvPr id="9" name="Billede 8">
            <a:extLst>
              <a:ext uri="{FF2B5EF4-FFF2-40B4-BE49-F238E27FC236}">
                <a16:creationId xmlns:a16="http://schemas.microsoft.com/office/drawing/2014/main" id="{957EABB2-11E4-AF45-955F-41C76BCEDCB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265673" y="2242174"/>
            <a:ext cx="3149240" cy="324664"/>
          </a:xfrm>
          <a:prstGeom prst="rect">
            <a:avLst/>
          </a:prstGeom>
        </p:spPr>
      </p:pic>
      <p:pic>
        <p:nvPicPr>
          <p:cNvPr id="10" name="Billede 9">
            <a:extLst>
              <a:ext uri="{FF2B5EF4-FFF2-40B4-BE49-F238E27FC236}">
                <a16:creationId xmlns:a16="http://schemas.microsoft.com/office/drawing/2014/main" id="{C3A38A9A-A59B-7F48-AC02-09AFBBBB600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991696" y="2641933"/>
            <a:ext cx="3733636" cy="324664"/>
          </a:xfrm>
          <a:prstGeom prst="rect">
            <a:avLst/>
          </a:prstGeom>
        </p:spPr>
      </p:pic>
    </p:spTree>
    <p:extLst>
      <p:ext uri="{BB962C8B-B14F-4D97-AF65-F5344CB8AC3E}">
        <p14:creationId xmlns:p14="http://schemas.microsoft.com/office/powerpoint/2010/main" val="1772200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INDHO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0CCE11B4-7F33-5941-8115-78602D785F24}"/>
              </a:ext>
            </a:extLst>
          </p:cNvPr>
          <p:cNvSpPr/>
          <p:nvPr userDrawn="1"/>
        </p:nvSpPr>
        <p:spPr>
          <a:xfrm>
            <a:off x="0" y="1"/>
            <a:ext cx="12192000" cy="6858000"/>
          </a:xfrm>
          <a:prstGeom prst="rect">
            <a:avLst/>
          </a:prstGeom>
          <a:solidFill>
            <a:srgbClr val="F8F6F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rgbClr val="FFFFFF"/>
              </a:solidFill>
              <a:effectLst/>
              <a:uLnTx/>
              <a:uFillTx/>
              <a:latin typeface="Candara" panose="020E0502030303020204"/>
              <a:ea typeface="+mn-ea"/>
              <a:cs typeface="+mn-cs"/>
            </a:endParaRPr>
          </a:p>
        </p:txBody>
      </p:sp>
      <p:sp>
        <p:nvSpPr>
          <p:cNvPr id="2" name="Titel 1">
            <a:extLst>
              <a:ext uri="{FF2B5EF4-FFF2-40B4-BE49-F238E27FC236}">
                <a16:creationId xmlns:a16="http://schemas.microsoft.com/office/drawing/2014/main" id="{8522E869-72BD-554C-8072-11738E8B7D83}"/>
              </a:ext>
            </a:extLst>
          </p:cNvPr>
          <p:cNvSpPr>
            <a:spLocks noGrp="1"/>
          </p:cNvSpPr>
          <p:nvPr>
            <p:ph type="title" hasCustomPrompt="1"/>
          </p:nvPr>
        </p:nvSpPr>
        <p:spPr>
          <a:xfrm>
            <a:off x="838199" y="1298704"/>
            <a:ext cx="4343401" cy="2008959"/>
          </a:xfrm>
        </p:spPr>
        <p:txBody>
          <a:bodyPr lIns="0" tIns="0" rIns="0" bIns="0" anchor="t" anchorCtr="0">
            <a:noAutofit/>
          </a:bodyPr>
          <a:lstStyle>
            <a:lvl1pPr>
              <a:defRPr sz="2400">
                <a:solidFill>
                  <a:schemeClr val="tx1"/>
                </a:solidFill>
              </a:defRPr>
            </a:lvl1pPr>
          </a:lstStyle>
          <a:p>
            <a:r>
              <a:rPr lang="da-DK"/>
              <a:t>KLIK FOR AT REDIGERE TITELTYPOGRAFIEN I MASTEREN</a:t>
            </a:r>
          </a:p>
        </p:txBody>
      </p:sp>
      <p:sp>
        <p:nvSpPr>
          <p:cNvPr id="7" name="Pladsholder til tekst 3">
            <a:extLst>
              <a:ext uri="{FF2B5EF4-FFF2-40B4-BE49-F238E27FC236}">
                <a16:creationId xmlns:a16="http://schemas.microsoft.com/office/drawing/2014/main" id="{5E3902DA-727C-5C44-8159-0318AFAC1A26}"/>
              </a:ext>
            </a:extLst>
          </p:cNvPr>
          <p:cNvSpPr>
            <a:spLocks noGrp="1"/>
          </p:cNvSpPr>
          <p:nvPr>
            <p:ph type="body" sz="half" idx="2" hasCustomPrompt="1"/>
          </p:nvPr>
        </p:nvSpPr>
        <p:spPr>
          <a:xfrm>
            <a:off x="6465760" y="1298704"/>
            <a:ext cx="4794457" cy="4629485"/>
          </a:xfrm>
        </p:spPr>
        <p:txBody>
          <a:bodyPr lIns="0" tIns="0" rIns="0" bIns="0">
            <a:noAutofit/>
          </a:bodyPr>
          <a:lstStyle>
            <a:lvl1pPr marL="342900" indent="-342900">
              <a:lnSpc>
                <a:spcPts val="1500"/>
              </a:lnSpc>
              <a:buFont typeface="+mj-lt"/>
              <a:buAutoNum type="arabicPeriod"/>
              <a:defRPr sz="1400" b="0" i="0">
                <a:solidFill>
                  <a:schemeClr val="tx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err="1"/>
              <a:t>Lorem</a:t>
            </a:r>
            <a:r>
              <a:rPr lang="da-DK"/>
              <a:t> </a:t>
            </a:r>
            <a:r>
              <a:rPr lang="da-DK" err="1"/>
              <a:t>ipsum</a:t>
            </a:r>
            <a:r>
              <a:rPr lang="da-DK"/>
              <a:t> </a:t>
            </a:r>
            <a:r>
              <a:rPr lang="da-DK" err="1"/>
              <a:t>dolor</a:t>
            </a:r>
            <a:r>
              <a:rPr lang="da-DK"/>
              <a:t> sit </a:t>
            </a:r>
            <a:r>
              <a:rPr lang="da-DK" err="1"/>
              <a:t>amet</a:t>
            </a:r>
            <a:r>
              <a:rPr lang="da-DK"/>
              <a:t>, </a:t>
            </a:r>
          </a:p>
          <a:p>
            <a:pPr lvl="0"/>
            <a:r>
              <a:rPr lang="da-DK" err="1"/>
              <a:t>Consecteturadipiscing</a:t>
            </a:r>
            <a:r>
              <a:rPr lang="da-DK"/>
              <a:t> </a:t>
            </a:r>
            <a:r>
              <a:rPr lang="da-DK" err="1"/>
              <a:t>elit</a:t>
            </a:r>
            <a:r>
              <a:rPr lang="da-DK"/>
              <a:t>, </a:t>
            </a:r>
            <a:r>
              <a:rPr lang="da-DK" err="1"/>
              <a:t>sed</a:t>
            </a:r>
            <a:r>
              <a:rPr lang="da-DK"/>
              <a:t> </a:t>
            </a:r>
          </a:p>
          <a:p>
            <a:pPr lvl="0"/>
            <a:r>
              <a:rPr lang="da-DK"/>
              <a:t>Do </a:t>
            </a:r>
            <a:r>
              <a:rPr lang="da-DK" err="1"/>
              <a:t>eiusmod</a:t>
            </a:r>
            <a:r>
              <a:rPr lang="da-DK"/>
              <a:t> </a:t>
            </a:r>
            <a:r>
              <a:rPr lang="da-DK" err="1"/>
              <a:t>tempor</a:t>
            </a:r>
            <a:r>
              <a:rPr lang="da-DK"/>
              <a:t> </a:t>
            </a:r>
            <a:r>
              <a:rPr lang="da-DK" err="1"/>
              <a:t>incididunt</a:t>
            </a:r>
            <a:r>
              <a:rPr lang="da-DK"/>
              <a:t> </a:t>
            </a:r>
            <a:r>
              <a:rPr lang="da-DK" err="1"/>
              <a:t>ut</a:t>
            </a:r>
            <a:r>
              <a:rPr lang="da-DK"/>
              <a:t> </a:t>
            </a:r>
            <a:r>
              <a:rPr lang="da-DK" err="1"/>
              <a:t>labore</a:t>
            </a:r>
            <a:r>
              <a:rPr lang="da-DK"/>
              <a:t> et </a:t>
            </a:r>
          </a:p>
          <a:p>
            <a:pPr lvl="0"/>
            <a:r>
              <a:rPr lang="da-DK" err="1"/>
              <a:t>Dolore</a:t>
            </a:r>
            <a:r>
              <a:rPr lang="da-DK"/>
              <a:t> </a:t>
            </a:r>
            <a:r>
              <a:rPr lang="da-DK" err="1"/>
              <a:t>magna</a:t>
            </a:r>
            <a:r>
              <a:rPr lang="da-DK"/>
              <a:t> </a:t>
            </a:r>
            <a:r>
              <a:rPr lang="da-DK" err="1"/>
              <a:t>aliqua</a:t>
            </a:r>
            <a:r>
              <a:rPr lang="da-DK"/>
              <a:t>. </a:t>
            </a:r>
            <a:r>
              <a:rPr lang="da-DK" err="1"/>
              <a:t>Ut</a:t>
            </a:r>
            <a:r>
              <a:rPr lang="da-DK"/>
              <a:t> </a:t>
            </a:r>
            <a:r>
              <a:rPr lang="da-DK" err="1"/>
              <a:t>enim</a:t>
            </a:r>
            <a:r>
              <a:rPr lang="da-DK"/>
              <a:t> ad </a:t>
            </a:r>
            <a:r>
              <a:rPr lang="da-DK" err="1"/>
              <a:t>minim</a:t>
            </a:r>
            <a:r>
              <a:rPr lang="da-DK"/>
              <a:t> </a:t>
            </a:r>
          </a:p>
          <a:p>
            <a:pPr lvl="0"/>
            <a:r>
              <a:rPr lang="da-DK" err="1"/>
              <a:t>Veniam</a:t>
            </a:r>
            <a:r>
              <a:rPr lang="da-DK"/>
              <a:t>, </a:t>
            </a:r>
            <a:r>
              <a:rPr lang="da-DK" err="1"/>
              <a:t>quis</a:t>
            </a:r>
            <a:r>
              <a:rPr lang="da-DK"/>
              <a:t> </a:t>
            </a:r>
            <a:r>
              <a:rPr lang="da-DK" err="1"/>
              <a:t>nostrud</a:t>
            </a:r>
            <a:r>
              <a:rPr lang="da-DK"/>
              <a:t> </a:t>
            </a:r>
            <a:r>
              <a:rPr lang="da-DK" err="1"/>
              <a:t>exercitation</a:t>
            </a:r>
            <a:r>
              <a:rPr lang="da-DK"/>
              <a:t> </a:t>
            </a:r>
          </a:p>
          <a:p>
            <a:pPr lvl="0"/>
            <a:r>
              <a:rPr lang="da-DK" err="1"/>
              <a:t>Ullamco</a:t>
            </a:r>
            <a:r>
              <a:rPr lang="da-DK"/>
              <a:t> </a:t>
            </a:r>
            <a:r>
              <a:rPr lang="da-DK" err="1"/>
              <a:t>laboris</a:t>
            </a:r>
            <a:r>
              <a:rPr lang="da-DK"/>
              <a:t> </a:t>
            </a:r>
            <a:r>
              <a:rPr lang="da-DK" err="1"/>
              <a:t>nisi</a:t>
            </a:r>
            <a:r>
              <a:rPr lang="da-DK"/>
              <a:t> </a:t>
            </a:r>
            <a:r>
              <a:rPr lang="da-DK" err="1"/>
              <a:t>ut</a:t>
            </a:r>
            <a:r>
              <a:rPr lang="da-DK"/>
              <a:t> </a:t>
            </a:r>
            <a:r>
              <a:rPr lang="da-DK" err="1"/>
              <a:t>aliquip</a:t>
            </a:r>
            <a:r>
              <a:rPr lang="da-DK"/>
              <a:t> ex </a:t>
            </a:r>
          </a:p>
          <a:p>
            <a:pPr lvl="0"/>
            <a:r>
              <a:rPr lang="da-DK" err="1"/>
              <a:t>Va</a:t>
            </a:r>
            <a:r>
              <a:rPr lang="da-DK"/>
              <a:t> </a:t>
            </a:r>
            <a:r>
              <a:rPr lang="da-DK" err="1"/>
              <a:t>commodo</a:t>
            </a:r>
            <a:r>
              <a:rPr lang="da-DK"/>
              <a:t> </a:t>
            </a:r>
            <a:r>
              <a:rPr lang="da-DK" err="1"/>
              <a:t>consequat</a:t>
            </a:r>
            <a:r>
              <a:rPr lang="da-DK"/>
              <a:t>. </a:t>
            </a:r>
          </a:p>
          <a:p>
            <a:pPr lvl="0"/>
            <a:r>
              <a:rPr lang="da-DK" err="1"/>
              <a:t>Duis</a:t>
            </a:r>
            <a:r>
              <a:rPr lang="da-DK"/>
              <a:t> </a:t>
            </a:r>
            <a:r>
              <a:rPr lang="da-DK" err="1"/>
              <a:t>aute</a:t>
            </a:r>
            <a:r>
              <a:rPr lang="da-DK"/>
              <a:t> </a:t>
            </a:r>
            <a:r>
              <a:rPr lang="da-DK" err="1"/>
              <a:t>irure</a:t>
            </a:r>
            <a:r>
              <a:rPr lang="da-DK"/>
              <a:t> </a:t>
            </a:r>
            <a:r>
              <a:rPr lang="da-DK" err="1"/>
              <a:t>dolor</a:t>
            </a:r>
            <a:r>
              <a:rPr lang="da-DK"/>
              <a:t> in </a:t>
            </a:r>
            <a:r>
              <a:rPr lang="da-DK" err="1"/>
              <a:t>reprehenderit</a:t>
            </a:r>
            <a:r>
              <a:rPr lang="da-DK"/>
              <a:t> </a:t>
            </a:r>
          </a:p>
          <a:p>
            <a:pPr lvl="0"/>
            <a:r>
              <a:rPr lang="da-DK"/>
              <a:t>In </a:t>
            </a:r>
            <a:r>
              <a:rPr lang="da-DK" err="1"/>
              <a:t>voluptate</a:t>
            </a:r>
            <a:r>
              <a:rPr lang="da-DK"/>
              <a:t> </a:t>
            </a:r>
            <a:r>
              <a:rPr lang="da-DK" err="1"/>
              <a:t>velit</a:t>
            </a:r>
            <a:r>
              <a:rPr lang="da-DK"/>
              <a:t> esse </a:t>
            </a:r>
            <a:r>
              <a:rPr lang="da-DK" err="1"/>
              <a:t>cillum</a:t>
            </a:r>
            <a:r>
              <a:rPr lang="da-DK"/>
              <a:t> </a:t>
            </a:r>
            <a:r>
              <a:rPr lang="da-DK" err="1"/>
              <a:t>dolore</a:t>
            </a:r>
            <a:r>
              <a:rPr lang="da-DK"/>
              <a:t> </a:t>
            </a:r>
            <a:r>
              <a:rPr lang="da-DK" err="1"/>
              <a:t>eu</a:t>
            </a:r>
            <a:r>
              <a:rPr lang="da-DK"/>
              <a:t> </a:t>
            </a:r>
          </a:p>
          <a:p>
            <a:pPr lvl="0"/>
            <a:r>
              <a:rPr lang="da-DK" err="1"/>
              <a:t>Fugiat</a:t>
            </a:r>
            <a:r>
              <a:rPr lang="da-DK"/>
              <a:t> </a:t>
            </a:r>
            <a:r>
              <a:rPr lang="da-DK" err="1"/>
              <a:t>nulla</a:t>
            </a:r>
            <a:r>
              <a:rPr lang="da-DK"/>
              <a:t> </a:t>
            </a:r>
            <a:r>
              <a:rPr lang="da-DK" err="1"/>
              <a:t>pariatur</a:t>
            </a:r>
            <a:r>
              <a:rPr lang="da-DK"/>
              <a:t>. </a:t>
            </a:r>
            <a:r>
              <a:rPr lang="da-DK" err="1"/>
              <a:t>Excepteur</a:t>
            </a:r>
            <a:r>
              <a:rPr lang="da-DK"/>
              <a:t> sint </a:t>
            </a:r>
            <a:r>
              <a:rPr lang="da-DK" err="1"/>
              <a:t>occaecat</a:t>
            </a:r>
            <a:r>
              <a:rPr lang="da-DK"/>
              <a:t> </a:t>
            </a:r>
          </a:p>
          <a:p>
            <a:pPr lvl="0"/>
            <a:r>
              <a:rPr lang="da-DK" err="1"/>
              <a:t>Cupidatat</a:t>
            </a:r>
            <a:r>
              <a:rPr lang="da-DK"/>
              <a:t> non </a:t>
            </a:r>
            <a:r>
              <a:rPr lang="da-DK" err="1"/>
              <a:t>proident</a:t>
            </a:r>
            <a:r>
              <a:rPr lang="da-DK"/>
              <a:t>, </a:t>
            </a:r>
            <a:r>
              <a:rPr lang="da-DK" err="1"/>
              <a:t>sunt</a:t>
            </a:r>
            <a:r>
              <a:rPr lang="da-DK"/>
              <a:t> in culpa </a:t>
            </a:r>
            <a:r>
              <a:rPr lang="da-DK" err="1"/>
              <a:t>qui</a:t>
            </a:r>
            <a:r>
              <a:rPr lang="da-DK"/>
              <a:t> </a:t>
            </a:r>
          </a:p>
          <a:p>
            <a:pPr lvl="0"/>
            <a:r>
              <a:rPr lang="da-DK" err="1"/>
              <a:t>Officia</a:t>
            </a:r>
            <a:r>
              <a:rPr lang="da-DK"/>
              <a:t> </a:t>
            </a:r>
            <a:r>
              <a:rPr lang="da-DK" err="1"/>
              <a:t>deserunt</a:t>
            </a:r>
            <a:r>
              <a:rPr lang="da-DK"/>
              <a:t> </a:t>
            </a:r>
            <a:r>
              <a:rPr lang="da-DK" err="1"/>
              <a:t>mollit</a:t>
            </a:r>
            <a:r>
              <a:rPr lang="da-DK"/>
              <a:t> </a:t>
            </a:r>
            <a:r>
              <a:rPr lang="da-DK" err="1"/>
              <a:t>anim</a:t>
            </a:r>
            <a:r>
              <a:rPr lang="da-DK"/>
              <a:t> id </a:t>
            </a:r>
            <a:r>
              <a:rPr lang="da-DK" err="1"/>
              <a:t>est</a:t>
            </a:r>
            <a:r>
              <a:rPr lang="da-DK"/>
              <a:t> </a:t>
            </a:r>
            <a:r>
              <a:rPr lang="da-DK" err="1"/>
              <a:t>laborum</a:t>
            </a:r>
            <a:endParaRPr lang="da-DK"/>
          </a:p>
          <a:p>
            <a:pPr lvl="0"/>
            <a:endParaRPr lang="da-DK"/>
          </a:p>
        </p:txBody>
      </p:sp>
      <p:pic>
        <p:nvPicPr>
          <p:cNvPr id="4" name="Billede 3">
            <a:extLst>
              <a:ext uri="{FF2B5EF4-FFF2-40B4-BE49-F238E27FC236}">
                <a16:creationId xmlns:a16="http://schemas.microsoft.com/office/drawing/2014/main" id="{A6B1F2C0-5E10-F246-A28B-B7556F8A8A04}"/>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t="-28292" r="-8452"/>
          <a:stretch/>
        </p:blipFill>
        <p:spPr>
          <a:xfrm>
            <a:off x="0" y="2303183"/>
            <a:ext cx="5726242" cy="4554817"/>
          </a:xfrm>
          <a:prstGeom prst="rect">
            <a:avLst/>
          </a:prstGeom>
        </p:spPr>
      </p:pic>
      <p:pic>
        <p:nvPicPr>
          <p:cNvPr id="8" name="Billede 7">
            <a:extLst>
              <a:ext uri="{FF2B5EF4-FFF2-40B4-BE49-F238E27FC236}">
                <a16:creationId xmlns:a16="http://schemas.microsoft.com/office/drawing/2014/main" id="{B6FBE8C7-B4F9-5546-8F95-36B819955C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56218" y="5928189"/>
            <a:ext cx="981592" cy="570794"/>
          </a:xfrm>
          <a:prstGeom prst="rect">
            <a:avLst/>
          </a:prstGeom>
        </p:spPr>
      </p:pic>
    </p:spTree>
    <p:extLst>
      <p:ext uri="{BB962C8B-B14F-4D97-AF65-F5344CB8AC3E}">
        <p14:creationId xmlns:p14="http://schemas.microsoft.com/office/powerpoint/2010/main" val="269096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Punktopstilling slid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1D7D55B-D76A-CF46-8E8B-4FB8F16EF155}"/>
              </a:ext>
            </a:extLst>
          </p:cNvPr>
          <p:cNvSpPr/>
          <p:nvPr userDrawn="1"/>
        </p:nvSpPr>
        <p:spPr>
          <a:xfrm>
            <a:off x="0" y="0"/>
            <a:ext cx="12192000" cy="6858000"/>
          </a:xfrm>
          <a:prstGeom prst="rect">
            <a:avLst/>
          </a:prstGeom>
          <a:solidFill>
            <a:srgbClr val="F8F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743A7299-20CB-824C-A5E7-45B1F2330CD5}"/>
              </a:ext>
            </a:extLst>
          </p:cNvPr>
          <p:cNvSpPr>
            <a:spLocks noGrp="1"/>
          </p:cNvSpPr>
          <p:nvPr>
            <p:ph type="title" hasCustomPrompt="1"/>
          </p:nvPr>
        </p:nvSpPr>
        <p:spPr>
          <a:xfrm>
            <a:off x="838200" y="681037"/>
            <a:ext cx="9576335" cy="1009651"/>
          </a:xfrm>
        </p:spPr>
        <p:txBody>
          <a:bodyPr lIns="0" tIns="0" rIns="0" bIns="0" anchor="t" anchorCtr="0">
            <a:noAutofit/>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6F1E48D-4102-424E-A3E2-7A90BE346B65}"/>
              </a:ext>
            </a:extLst>
          </p:cNvPr>
          <p:cNvSpPr>
            <a:spLocks noGrp="1"/>
          </p:cNvSpPr>
          <p:nvPr>
            <p:ph idx="1"/>
          </p:nvPr>
        </p:nvSpPr>
        <p:spPr>
          <a:xfrm>
            <a:off x="838200" y="1825625"/>
            <a:ext cx="9576335" cy="4351338"/>
          </a:xfrm>
        </p:spPr>
        <p:txBody>
          <a:bodyPr>
            <a:noAutofit/>
          </a:bodyPr>
          <a:lstStyle>
            <a:lvl1pPr>
              <a:defRPr sz="2300" b="0" i="0">
                <a:latin typeface="Calibri" panose="020F0502020204030204" pitchFamily="34" charset="0"/>
                <a:cs typeface="Calibri" panose="020F0502020204030204" pitchFamily="34" charset="0"/>
              </a:defRPr>
            </a:lvl1pPr>
            <a:lvl2pPr>
              <a:defRPr sz="2000" b="0" i="0">
                <a:latin typeface="Calibri" panose="020F0502020204030204" pitchFamily="34" charset="0"/>
                <a:cs typeface="Calibri" panose="020F0502020204030204" pitchFamily="34" charset="0"/>
              </a:defRPr>
            </a:lvl2pPr>
            <a:lvl3pPr>
              <a:defRPr sz="1800" b="0" i="0">
                <a:latin typeface="Calibri" panose="020F0502020204030204" pitchFamily="34" charset="0"/>
                <a:cs typeface="Calibri" panose="020F0502020204030204" pitchFamily="34" charset="0"/>
              </a:defRPr>
            </a:lvl3pPr>
            <a:lvl4pPr>
              <a:defRPr sz="1600" b="0" i="0">
                <a:latin typeface="Calibri" panose="020F0502020204030204" pitchFamily="34" charset="0"/>
                <a:cs typeface="Calibri" panose="020F0502020204030204" pitchFamily="34" charset="0"/>
              </a:defRPr>
            </a:lvl4pPr>
            <a:lvl5pPr>
              <a:defRPr sz="1400" b="0" i="0">
                <a:latin typeface="Calibri" panose="020F0502020204030204" pitchFamily="34" charset="0"/>
                <a:cs typeface="Calibri" panose="020F050202020403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6" name="Billede 5">
            <a:extLst>
              <a:ext uri="{FF2B5EF4-FFF2-40B4-BE49-F238E27FC236}">
                <a16:creationId xmlns:a16="http://schemas.microsoft.com/office/drawing/2014/main" id="{A52DCB43-3BE0-7541-BDF0-6EDDA16EF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6218" y="5928189"/>
            <a:ext cx="981592" cy="570794"/>
          </a:xfrm>
          <a:prstGeom prst="rect">
            <a:avLst/>
          </a:prstGeom>
        </p:spPr>
      </p:pic>
    </p:spTree>
    <p:extLst>
      <p:ext uri="{BB962C8B-B14F-4D97-AF65-F5344CB8AC3E}">
        <p14:creationId xmlns:p14="http://schemas.microsoft.com/office/powerpoint/2010/main" val="264018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afik foto slid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1D7D55B-D76A-CF46-8E8B-4FB8F16EF155}"/>
              </a:ext>
            </a:extLst>
          </p:cNvPr>
          <p:cNvSpPr/>
          <p:nvPr userDrawn="1"/>
        </p:nvSpPr>
        <p:spPr>
          <a:xfrm>
            <a:off x="0" y="0"/>
            <a:ext cx="12192000" cy="6858000"/>
          </a:xfrm>
          <a:prstGeom prst="rect">
            <a:avLst/>
          </a:prstGeom>
          <a:solidFill>
            <a:srgbClr val="F8F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743A7299-20CB-824C-A5E7-45B1F2330CD5}"/>
              </a:ext>
            </a:extLst>
          </p:cNvPr>
          <p:cNvSpPr>
            <a:spLocks noGrp="1"/>
          </p:cNvSpPr>
          <p:nvPr>
            <p:ph type="title" hasCustomPrompt="1"/>
          </p:nvPr>
        </p:nvSpPr>
        <p:spPr>
          <a:xfrm>
            <a:off x="838200" y="681037"/>
            <a:ext cx="9576335" cy="1009651"/>
          </a:xfrm>
        </p:spPr>
        <p:txBody>
          <a:bodyPr lIns="0" tIns="0" rIns="0" bIns="0" anchor="t" anchorCtr="0">
            <a:noAutofit/>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6F1E48D-4102-424E-A3E2-7A90BE346B65}"/>
              </a:ext>
            </a:extLst>
          </p:cNvPr>
          <p:cNvSpPr>
            <a:spLocks noGrp="1"/>
          </p:cNvSpPr>
          <p:nvPr>
            <p:ph idx="1"/>
          </p:nvPr>
        </p:nvSpPr>
        <p:spPr>
          <a:xfrm>
            <a:off x="838200" y="1825625"/>
            <a:ext cx="9576335" cy="4351338"/>
          </a:xfrm>
        </p:spPr>
        <p:txBody>
          <a:bodyPr>
            <a:noAutofit/>
          </a:bodyPr>
          <a:lstStyle>
            <a:lvl1pPr marL="0" indent="0">
              <a:buNone/>
              <a:defRPr sz="2300" b="0" i="0">
                <a:latin typeface="Calibri" panose="020F0502020204030204" pitchFamily="34" charset="0"/>
                <a:cs typeface="Calibri" panose="020F0502020204030204" pitchFamily="34" charset="0"/>
              </a:defRPr>
            </a:lvl1pPr>
            <a:lvl2pPr>
              <a:defRPr sz="2000" b="0" i="0">
                <a:latin typeface="Calibri" panose="020F0502020204030204" pitchFamily="34" charset="0"/>
                <a:cs typeface="Calibri" panose="020F0502020204030204" pitchFamily="34" charset="0"/>
              </a:defRPr>
            </a:lvl2pPr>
            <a:lvl3pPr>
              <a:defRPr sz="1800" b="0" i="0">
                <a:latin typeface="Calibri" panose="020F0502020204030204" pitchFamily="34" charset="0"/>
                <a:cs typeface="Calibri" panose="020F0502020204030204" pitchFamily="34" charset="0"/>
              </a:defRPr>
            </a:lvl3pPr>
            <a:lvl4pPr>
              <a:defRPr sz="1600" b="0" i="0">
                <a:latin typeface="Calibri" panose="020F0502020204030204" pitchFamily="34" charset="0"/>
                <a:cs typeface="Calibri" panose="020F0502020204030204" pitchFamily="34" charset="0"/>
              </a:defRPr>
            </a:lvl4pPr>
            <a:lvl5pPr>
              <a:defRPr sz="1400" b="0" i="0">
                <a:latin typeface="Calibri" panose="020F0502020204030204" pitchFamily="34" charset="0"/>
                <a:cs typeface="Calibri" panose="020F0502020204030204" pitchFamily="34" charset="0"/>
              </a:defRPr>
            </a:lvl5pPr>
          </a:lstStyle>
          <a:p>
            <a:pPr lvl="0"/>
            <a:endParaRPr lang="da-DK"/>
          </a:p>
        </p:txBody>
      </p:sp>
      <p:pic>
        <p:nvPicPr>
          <p:cNvPr id="6" name="Billede 5">
            <a:extLst>
              <a:ext uri="{FF2B5EF4-FFF2-40B4-BE49-F238E27FC236}">
                <a16:creationId xmlns:a16="http://schemas.microsoft.com/office/drawing/2014/main" id="{A52DCB43-3BE0-7541-BDF0-6EDDA16EF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6218" y="5928189"/>
            <a:ext cx="981592" cy="570794"/>
          </a:xfrm>
          <a:prstGeom prst="rect">
            <a:avLst/>
          </a:prstGeom>
        </p:spPr>
      </p:pic>
    </p:spTree>
    <p:extLst>
      <p:ext uri="{BB962C8B-B14F-4D97-AF65-F5344CB8AC3E}">
        <p14:creationId xmlns:p14="http://schemas.microsoft.com/office/powerpoint/2010/main" val="861784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ekstslide to spalter">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3445140-AD84-9C4C-BB48-FEA7EA8DD4BC}"/>
              </a:ext>
            </a:extLst>
          </p:cNvPr>
          <p:cNvSpPr/>
          <p:nvPr userDrawn="1"/>
        </p:nvSpPr>
        <p:spPr>
          <a:xfrm>
            <a:off x="0" y="0"/>
            <a:ext cx="12192000" cy="6858000"/>
          </a:xfrm>
          <a:prstGeom prst="rect">
            <a:avLst/>
          </a:prstGeom>
          <a:solidFill>
            <a:srgbClr val="F8F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99B368F9-E27D-AD46-B402-5028A00B9F02}"/>
              </a:ext>
            </a:extLst>
          </p:cNvPr>
          <p:cNvSpPr>
            <a:spLocks noGrp="1"/>
          </p:cNvSpPr>
          <p:nvPr>
            <p:ph type="title" hasCustomPrompt="1"/>
          </p:nvPr>
        </p:nvSpPr>
        <p:spPr>
          <a:xfrm>
            <a:off x="838200" y="681037"/>
            <a:ext cx="10515600" cy="1009651"/>
          </a:xfrm>
        </p:spPr>
        <p:txBody>
          <a:bodyPr anchor="t" anchorCtr="0">
            <a:noAutofit/>
          </a:bodyPr>
          <a:lstStyle>
            <a:lvl1pPr>
              <a:defRPr>
                <a:solidFill>
                  <a:schemeClr val="tx1"/>
                </a:solidFill>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D260CF00-AEAD-EC40-BC6E-C597CD52810B}"/>
              </a:ext>
            </a:extLst>
          </p:cNvPr>
          <p:cNvSpPr>
            <a:spLocks noGrp="1"/>
          </p:cNvSpPr>
          <p:nvPr>
            <p:ph sz="half" idx="1"/>
          </p:nvPr>
        </p:nvSpPr>
        <p:spPr>
          <a:xfrm>
            <a:off x="838200" y="1979739"/>
            <a:ext cx="5049990" cy="3763516"/>
          </a:xfrm>
        </p:spPr>
        <p:txBody>
          <a:bodyPr>
            <a:normAutofit/>
          </a:bodyPr>
          <a:lstStyle>
            <a:lvl1pPr marL="0" indent="0">
              <a:lnSpc>
                <a:spcPts val="1500"/>
              </a:lnSpc>
              <a:buNone/>
              <a:defRPr sz="1200" b="0" i="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54D98979-0DA6-274E-B4EF-E4773F980C0B}"/>
              </a:ext>
            </a:extLst>
          </p:cNvPr>
          <p:cNvSpPr>
            <a:spLocks noGrp="1"/>
          </p:cNvSpPr>
          <p:nvPr>
            <p:ph sz="half" idx="2"/>
          </p:nvPr>
        </p:nvSpPr>
        <p:spPr>
          <a:xfrm>
            <a:off x="6303808" y="1979739"/>
            <a:ext cx="5049991" cy="3763516"/>
          </a:xfrm>
        </p:spPr>
        <p:txBody>
          <a:bodyPr>
            <a:normAutofit/>
          </a:bodyPr>
          <a:lstStyle>
            <a:lvl1pPr marL="0" indent="0">
              <a:lnSpc>
                <a:spcPts val="1500"/>
              </a:lnSpc>
              <a:buNone/>
              <a:defRPr sz="1200" b="0" i="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pic>
        <p:nvPicPr>
          <p:cNvPr id="7" name="Billede 6">
            <a:extLst>
              <a:ext uri="{FF2B5EF4-FFF2-40B4-BE49-F238E27FC236}">
                <a16:creationId xmlns:a16="http://schemas.microsoft.com/office/drawing/2014/main" id="{3EFF34E6-AB11-A948-95FB-FB2E1D697B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6218" y="5928189"/>
            <a:ext cx="981592" cy="570794"/>
          </a:xfrm>
          <a:prstGeom prst="rect">
            <a:avLst/>
          </a:prstGeom>
        </p:spPr>
      </p:pic>
    </p:spTree>
    <p:extLst>
      <p:ext uri="{BB962C8B-B14F-4D97-AF65-F5344CB8AC3E}">
        <p14:creationId xmlns:p14="http://schemas.microsoft.com/office/powerpoint/2010/main" val="1831253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Afsnitsoverskrift 01">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5C71FD80-DCD0-6346-B770-063DBD5958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99" y="0"/>
            <a:ext cx="12204700" cy="6858000"/>
          </a:xfrm>
          <a:prstGeom prst="rect">
            <a:avLst/>
          </a:prstGeom>
        </p:spPr>
      </p:pic>
      <p:sp>
        <p:nvSpPr>
          <p:cNvPr id="4" name="Rektangel 3">
            <a:extLst>
              <a:ext uri="{FF2B5EF4-FFF2-40B4-BE49-F238E27FC236}">
                <a16:creationId xmlns:a16="http://schemas.microsoft.com/office/drawing/2014/main" id="{1368A03F-F0FF-8349-9E00-0DF514A8EEC2}"/>
              </a:ext>
            </a:extLst>
          </p:cNvPr>
          <p:cNvSpPr/>
          <p:nvPr userDrawn="1"/>
        </p:nvSpPr>
        <p:spPr>
          <a:xfrm>
            <a:off x="0" y="0"/>
            <a:ext cx="12192000" cy="6858000"/>
          </a:xfrm>
          <a:prstGeom prst="rect">
            <a:avLst/>
          </a:prstGeom>
          <a:solidFill>
            <a:schemeClr val="tx1">
              <a:alpha val="3280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a:extLst>
              <a:ext uri="{FF2B5EF4-FFF2-40B4-BE49-F238E27FC236}">
                <a16:creationId xmlns:a16="http://schemas.microsoft.com/office/drawing/2014/main" id="{978FA5CE-5490-E340-8F64-33E2576206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56217" y="5928187"/>
            <a:ext cx="994292" cy="578179"/>
          </a:xfrm>
          <a:prstGeom prst="rect">
            <a:avLst/>
          </a:prstGeom>
        </p:spPr>
      </p:pic>
      <p:sp>
        <p:nvSpPr>
          <p:cNvPr id="2" name="Titel 1">
            <a:extLst>
              <a:ext uri="{FF2B5EF4-FFF2-40B4-BE49-F238E27FC236}">
                <a16:creationId xmlns:a16="http://schemas.microsoft.com/office/drawing/2014/main" id="{A2EFEA5C-92BE-A546-954D-91617706295F}"/>
              </a:ext>
            </a:extLst>
          </p:cNvPr>
          <p:cNvSpPr>
            <a:spLocks noGrp="1"/>
          </p:cNvSpPr>
          <p:nvPr>
            <p:ph type="title" hasCustomPrompt="1"/>
          </p:nvPr>
        </p:nvSpPr>
        <p:spPr>
          <a:xfrm>
            <a:off x="831850" y="1661613"/>
            <a:ext cx="10515600" cy="2852737"/>
          </a:xfrm>
        </p:spPr>
        <p:txBody>
          <a:bodyPr lIns="0" tIns="0" rIns="0" bIns="0" anchor="b">
            <a:noAutofit/>
          </a:bodyPr>
          <a:lstStyle>
            <a:lvl1pPr>
              <a:defRPr sz="2800" b="1" i="0">
                <a:solidFill>
                  <a:schemeClr val="bg1"/>
                </a:solidFill>
                <a:latin typeface="Calibri" panose="020F0502020204030204" pitchFamily="34" charset="0"/>
                <a:cs typeface="Calibri" panose="020F0502020204030204" pitchFamily="34" charset="0"/>
              </a:defRPr>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11AB1083-3C90-E64B-86AA-01C98CCC21A7}"/>
              </a:ext>
            </a:extLst>
          </p:cNvPr>
          <p:cNvSpPr>
            <a:spLocks noGrp="1"/>
          </p:cNvSpPr>
          <p:nvPr>
            <p:ph type="body" idx="1"/>
          </p:nvPr>
        </p:nvSpPr>
        <p:spPr>
          <a:xfrm>
            <a:off x="831850" y="4589463"/>
            <a:ext cx="10515600" cy="1500187"/>
          </a:xfrm>
        </p:spPr>
        <p:txBody>
          <a:bodyPr lIns="0" tIns="0" rIns="0" bIns="0">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Tree>
    <p:extLst>
      <p:ext uri="{BB962C8B-B14F-4D97-AF65-F5344CB8AC3E}">
        <p14:creationId xmlns:p14="http://schemas.microsoft.com/office/powerpoint/2010/main" val="4233249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Afsnitsoverskrift 01">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7A58A05-AB9F-214F-AF02-952566147A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211" y="0"/>
            <a:ext cx="12207211" cy="6857999"/>
          </a:xfrm>
          <a:prstGeom prst="rect">
            <a:avLst/>
          </a:prstGeom>
        </p:spPr>
      </p:pic>
      <p:sp>
        <p:nvSpPr>
          <p:cNvPr id="4" name="Rektangel 3">
            <a:extLst>
              <a:ext uri="{FF2B5EF4-FFF2-40B4-BE49-F238E27FC236}">
                <a16:creationId xmlns:a16="http://schemas.microsoft.com/office/drawing/2014/main" id="{1368A03F-F0FF-8349-9E00-0DF514A8EEC2}"/>
              </a:ext>
            </a:extLst>
          </p:cNvPr>
          <p:cNvSpPr/>
          <p:nvPr userDrawn="1"/>
        </p:nvSpPr>
        <p:spPr>
          <a:xfrm>
            <a:off x="0" y="0"/>
            <a:ext cx="12192000" cy="6857999"/>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A2EFEA5C-92BE-A546-954D-91617706295F}"/>
              </a:ext>
            </a:extLst>
          </p:cNvPr>
          <p:cNvSpPr>
            <a:spLocks noGrp="1"/>
          </p:cNvSpPr>
          <p:nvPr>
            <p:ph type="title" hasCustomPrompt="1"/>
          </p:nvPr>
        </p:nvSpPr>
        <p:spPr>
          <a:xfrm>
            <a:off x="831850" y="1661613"/>
            <a:ext cx="10515600" cy="2852737"/>
          </a:xfrm>
        </p:spPr>
        <p:txBody>
          <a:bodyPr lIns="0" tIns="0" rIns="0" bIns="0" anchor="b">
            <a:noAutofit/>
          </a:bodyPr>
          <a:lstStyle>
            <a:lvl1pPr>
              <a:defRPr sz="2800" b="1" i="0">
                <a:solidFill>
                  <a:schemeClr val="bg1"/>
                </a:solidFill>
                <a:latin typeface="Calibri" panose="020F0502020204030204" pitchFamily="34" charset="0"/>
                <a:cs typeface="Calibri" panose="020F0502020204030204" pitchFamily="34" charset="0"/>
              </a:defRPr>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11AB1083-3C90-E64B-86AA-01C98CCC21A7}"/>
              </a:ext>
            </a:extLst>
          </p:cNvPr>
          <p:cNvSpPr>
            <a:spLocks noGrp="1"/>
          </p:cNvSpPr>
          <p:nvPr>
            <p:ph type="body" idx="1"/>
          </p:nvPr>
        </p:nvSpPr>
        <p:spPr>
          <a:xfrm>
            <a:off x="831850" y="4589463"/>
            <a:ext cx="10515600" cy="1500187"/>
          </a:xfrm>
        </p:spPr>
        <p:txBody>
          <a:bodyPr lIns="0" tIns="0" rIns="0" bIns="0">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pic>
        <p:nvPicPr>
          <p:cNvPr id="8" name="Billede 7">
            <a:extLst>
              <a:ext uri="{FF2B5EF4-FFF2-40B4-BE49-F238E27FC236}">
                <a16:creationId xmlns:a16="http://schemas.microsoft.com/office/drawing/2014/main" id="{D50E0E49-DBE5-DA44-91F4-409A05E554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56217" y="5928187"/>
            <a:ext cx="994292" cy="578179"/>
          </a:xfrm>
          <a:prstGeom prst="rect">
            <a:avLst/>
          </a:prstGeom>
        </p:spPr>
      </p:pic>
    </p:spTree>
    <p:extLst>
      <p:ext uri="{BB962C8B-B14F-4D97-AF65-F5344CB8AC3E}">
        <p14:creationId xmlns:p14="http://schemas.microsoft.com/office/powerpoint/2010/main" val="336775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Afsnitsoverskrift 03">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25F9A36D-3596-D147-B154-01F4576C24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4" name="Rektangel 3">
            <a:extLst>
              <a:ext uri="{FF2B5EF4-FFF2-40B4-BE49-F238E27FC236}">
                <a16:creationId xmlns:a16="http://schemas.microsoft.com/office/drawing/2014/main" id="{1368A03F-F0FF-8349-9E00-0DF514A8EEC2}"/>
              </a:ext>
            </a:extLst>
          </p:cNvPr>
          <p:cNvSpPr/>
          <p:nvPr userDrawn="1"/>
        </p:nvSpPr>
        <p:spPr>
          <a:xfrm>
            <a:off x="0" y="0"/>
            <a:ext cx="12192000" cy="6857999"/>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A2EFEA5C-92BE-A546-954D-91617706295F}"/>
              </a:ext>
            </a:extLst>
          </p:cNvPr>
          <p:cNvSpPr>
            <a:spLocks noGrp="1"/>
          </p:cNvSpPr>
          <p:nvPr>
            <p:ph type="title" hasCustomPrompt="1"/>
          </p:nvPr>
        </p:nvSpPr>
        <p:spPr>
          <a:xfrm>
            <a:off x="831850" y="1661613"/>
            <a:ext cx="10515600" cy="2852737"/>
          </a:xfrm>
        </p:spPr>
        <p:txBody>
          <a:bodyPr lIns="0" tIns="0" rIns="0" bIns="0" anchor="b">
            <a:noAutofit/>
          </a:bodyPr>
          <a:lstStyle>
            <a:lvl1pPr>
              <a:defRPr sz="2800" b="1" i="0">
                <a:solidFill>
                  <a:schemeClr val="bg1"/>
                </a:solidFill>
                <a:latin typeface="Calibri" panose="020F0502020204030204" pitchFamily="34" charset="0"/>
                <a:cs typeface="Calibri" panose="020F0502020204030204" pitchFamily="34" charset="0"/>
              </a:defRPr>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11AB1083-3C90-E64B-86AA-01C98CCC21A7}"/>
              </a:ext>
            </a:extLst>
          </p:cNvPr>
          <p:cNvSpPr>
            <a:spLocks noGrp="1"/>
          </p:cNvSpPr>
          <p:nvPr>
            <p:ph type="body" idx="1"/>
          </p:nvPr>
        </p:nvSpPr>
        <p:spPr>
          <a:xfrm>
            <a:off x="831850" y="4589463"/>
            <a:ext cx="10515600" cy="1500187"/>
          </a:xfrm>
        </p:spPr>
        <p:txBody>
          <a:bodyPr lIns="0" tIns="0" rIns="0" bIns="0">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pic>
        <p:nvPicPr>
          <p:cNvPr id="8" name="Billede 7">
            <a:extLst>
              <a:ext uri="{FF2B5EF4-FFF2-40B4-BE49-F238E27FC236}">
                <a16:creationId xmlns:a16="http://schemas.microsoft.com/office/drawing/2014/main" id="{D50E0E49-DBE5-DA44-91F4-409A05E554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56217" y="5928187"/>
            <a:ext cx="994292" cy="578179"/>
          </a:xfrm>
          <a:prstGeom prst="rect">
            <a:avLst/>
          </a:prstGeom>
        </p:spPr>
      </p:pic>
    </p:spTree>
    <p:extLst>
      <p:ext uri="{BB962C8B-B14F-4D97-AF65-F5344CB8AC3E}">
        <p14:creationId xmlns:p14="http://schemas.microsoft.com/office/powerpoint/2010/main" val="4202007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3DB52D8-FF29-2F4F-87FD-3F902166C8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FB95026-0B9F-E945-AB76-6A148E5A30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6186259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0" r:id="rId4"/>
    <p:sldLayoutId id="2147483661" r:id="rId5"/>
    <p:sldLayoutId id="2147483652" r:id="rId6"/>
    <p:sldLayoutId id="2147483651" r:id="rId7"/>
    <p:sldLayoutId id="2147483660" r:id="rId8"/>
    <p:sldLayoutId id="2147483662" r:id="rId9"/>
    <p:sldLayoutId id="2147483654" r:id="rId10"/>
    <p:sldLayoutId id="2147483655" r:id="rId11"/>
  </p:sldLayoutIdLst>
  <p:txStyles>
    <p:titleStyle>
      <a:lvl1pPr algn="l" defTabSz="914400" rtl="0" eaLnBrk="1" latinLnBrk="0" hangingPunct="1">
        <a:lnSpc>
          <a:spcPct val="90000"/>
        </a:lnSpc>
        <a:spcBef>
          <a:spcPct val="0"/>
        </a:spcBef>
        <a:buNone/>
        <a:defRPr sz="24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2.svg"/><Relationship Id="rId21" Type="http://schemas.openxmlformats.org/officeDocument/2006/relationships/image" Target="../media/image37.png"/><Relationship Id="rId34" Type="http://schemas.openxmlformats.org/officeDocument/2006/relationships/image" Target="../media/image50.sv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9.png"/><Relationship Id="rId38" Type="http://schemas.openxmlformats.org/officeDocument/2006/relationships/image" Target="../media/image54.svg"/><Relationship Id="rId2" Type="http://schemas.openxmlformats.org/officeDocument/2006/relationships/notesSlide" Target="../notesSlides/notesSlide4.xml"/><Relationship Id="rId16" Type="http://schemas.openxmlformats.org/officeDocument/2006/relationships/image" Target="../media/image32.svg"/><Relationship Id="rId20" Type="http://schemas.openxmlformats.org/officeDocument/2006/relationships/image" Target="../media/image36.svg"/><Relationship Id="rId29"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22.svg"/><Relationship Id="rId11" Type="http://schemas.openxmlformats.org/officeDocument/2006/relationships/image" Target="../media/image27.png"/><Relationship Id="rId24" Type="http://schemas.openxmlformats.org/officeDocument/2006/relationships/image" Target="../media/image40.svg"/><Relationship Id="rId32" Type="http://schemas.openxmlformats.org/officeDocument/2006/relationships/image" Target="../media/image48.svg"/><Relationship Id="rId37" Type="http://schemas.openxmlformats.org/officeDocument/2006/relationships/image" Target="../media/image53.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svg"/><Relationship Id="rId36" Type="http://schemas.openxmlformats.org/officeDocument/2006/relationships/image" Target="../media/image52.svg"/><Relationship Id="rId10" Type="http://schemas.openxmlformats.org/officeDocument/2006/relationships/image" Target="../media/image26.svg"/><Relationship Id="rId19" Type="http://schemas.openxmlformats.org/officeDocument/2006/relationships/image" Target="../media/image35.png"/><Relationship Id="rId31" Type="http://schemas.openxmlformats.org/officeDocument/2006/relationships/image" Target="../media/image47.pn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8.svg"/><Relationship Id="rId27" Type="http://schemas.openxmlformats.org/officeDocument/2006/relationships/image" Target="../media/image43.png"/><Relationship Id="rId30" Type="http://schemas.openxmlformats.org/officeDocument/2006/relationships/image" Target="../media/image46.svg"/><Relationship Id="rId35" Type="http://schemas.openxmlformats.org/officeDocument/2006/relationships/image" Target="../media/image51.png"/><Relationship Id="rId8" Type="http://schemas.openxmlformats.org/officeDocument/2006/relationships/image" Target="../media/image24.svg"/><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7.xml.rels><?xml version="1.0" encoding="UTF-8" standalone="yes"?>
<Relationships xmlns="http://schemas.openxmlformats.org/package/2006/relationships"><Relationship Id="rId3" Type="http://schemas.openxmlformats.org/officeDocument/2006/relationships/hyperlink" Target="https://vimeo.com/626514062"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7BA5AD-958A-4DC0-9926-64B3C68BE9F1}"/>
              </a:ext>
            </a:extLst>
          </p:cNvPr>
          <p:cNvSpPr>
            <a:spLocks noGrp="1"/>
          </p:cNvSpPr>
          <p:nvPr>
            <p:ph type="ctrTitle"/>
          </p:nvPr>
        </p:nvSpPr>
        <p:spPr>
          <a:xfrm>
            <a:off x="795454" y="4857074"/>
            <a:ext cx="9144000" cy="899816"/>
          </a:xfrm>
        </p:spPr>
        <p:txBody>
          <a:bodyPr/>
          <a:lstStyle/>
          <a:p>
            <a:pPr>
              <a:lnSpc>
                <a:spcPct val="100000"/>
              </a:lnSpc>
              <a:spcBef>
                <a:spcPts val="0"/>
              </a:spcBef>
            </a:pPr>
            <a:br>
              <a:rPr lang="da-DK" sz="1400" b="1"/>
            </a:br>
            <a:r>
              <a:rPr lang="da-DK" sz="4000" b="1"/>
              <a:t>Informationsaktiviteter i udskolingen</a:t>
            </a:r>
            <a:endParaRPr lang="da-DK" sz="1800"/>
          </a:p>
        </p:txBody>
      </p:sp>
      <p:pic>
        <p:nvPicPr>
          <p:cNvPr id="5" name="Billede 4" descr="Et billede, der indeholder græs, udendørs, himmel, felt&#10;&#10;Automatisk genereret beskrivelse">
            <a:extLst>
              <a:ext uri="{FF2B5EF4-FFF2-40B4-BE49-F238E27FC236}">
                <a16:creationId xmlns:a16="http://schemas.microsoft.com/office/drawing/2014/main" id="{F8842F40-AE30-4222-B54B-970EA3641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6726"/>
            <a:ext cx="6029325" cy="3832852"/>
          </a:xfrm>
          <a:prstGeom prst="rect">
            <a:avLst/>
          </a:prstGeom>
        </p:spPr>
      </p:pic>
      <p:pic>
        <p:nvPicPr>
          <p:cNvPr id="7" name="Billede 6" descr="Et billede, der indeholder græs, udendørs, pattedyr, felt&#10;&#10;Automatisk genereret beskrivelse">
            <a:extLst>
              <a:ext uri="{FF2B5EF4-FFF2-40B4-BE49-F238E27FC236}">
                <a16:creationId xmlns:a16="http://schemas.microsoft.com/office/drawing/2014/main" id="{6AA7F050-BC84-4EEB-8F99-55F39B503C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9324" y="-551558"/>
            <a:ext cx="6162675" cy="4650947"/>
          </a:xfrm>
          <a:prstGeom prst="rect">
            <a:avLst/>
          </a:prstGeom>
        </p:spPr>
      </p:pic>
      <p:pic>
        <p:nvPicPr>
          <p:cNvPr id="12" name="Billede 11" descr="Et billede, der indeholder græs, plante, majs, gruppe&#10;&#10;Automatisk genereret beskrivelse">
            <a:extLst>
              <a:ext uri="{FF2B5EF4-FFF2-40B4-BE49-F238E27FC236}">
                <a16:creationId xmlns:a16="http://schemas.microsoft.com/office/drawing/2014/main" id="{DEF8C06E-616C-4F83-A208-4DC9CE8AFF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46727"/>
            <a:ext cx="6029323" cy="4646116"/>
          </a:xfrm>
          <a:prstGeom prst="rect">
            <a:avLst/>
          </a:prstGeom>
        </p:spPr>
      </p:pic>
    </p:spTree>
    <p:extLst>
      <p:ext uri="{BB962C8B-B14F-4D97-AF65-F5344CB8AC3E}">
        <p14:creationId xmlns:p14="http://schemas.microsoft.com/office/powerpoint/2010/main" val="4290204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398923-9AF7-465F-80FD-B86CCD26D37D}"/>
              </a:ext>
            </a:extLst>
          </p:cNvPr>
          <p:cNvSpPr>
            <a:spLocks noGrp="1"/>
          </p:cNvSpPr>
          <p:nvPr>
            <p:ph type="title"/>
          </p:nvPr>
        </p:nvSpPr>
        <p:spPr>
          <a:xfrm>
            <a:off x="481013" y="3752849"/>
            <a:ext cx="3290887" cy="2452687"/>
          </a:xfrm>
        </p:spPr>
        <p:txBody>
          <a:bodyPr anchor="ctr">
            <a:normAutofit/>
          </a:bodyPr>
          <a:lstStyle/>
          <a:p>
            <a:r>
              <a:rPr lang="da-DK" sz="3100"/>
              <a:t>Fremtidens livsgrundlag skabes gennem bæredygtig produktion af fødevarer</a:t>
            </a:r>
          </a:p>
        </p:txBody>
      </p:sp>
      <p:pic>
        <p:nvPicPr>
          <p:cNvPr id="10" name="Billede 9" descr="Et billede, der indeholder forskellig, forskellige, adskillige&#10;&#10;Automatisk genereret beskrivelse">
            <a:extLst>
              <a:ext uri="{FF2B5EF4-FFF2-40B4-BE49-F238E27FC236}">
                <a16:creationId xmlns:a16="http://schemas.microsoft.com/office/drawing/2014/main" id="{6C423FA8-F46B-49C5-80DA-886144890C48}"/>
              </a:ext>
            </a:extLst>
          </p:cNvPr>
          <p:cNvPicPr>
            <a:picLocks noChangeAspect="1"/>
          </p:cNvPicPr>
          <p:nvPr/>
        </p:nvPicPr>
        <p:blipFill rotWithShape="1">
          <a:blip r:embed="rId3"/>
          <a:srcRect t="10057" b="1616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Pladsholder til indhold 2">
            <a:extLst>
              <a:ext uri="{FF2B5EF4-FFF2-40B4-BE49-F238E27FC236}">
                <a16:creationId xmlns:a16="http://schemas.microsoft.com/office/drawing/2014/main" id="{0622B07C-C0D7-493A-BD5F-DB709B1FDF8E}"/>
              </a:ext>
            </a:extLst>
          </p:cNvPr>
          <p:cNvSpPr>
            <a:spLocks noGrp="1"/>
          </p:cNvSpPr>
          <p:nvPr>
            <p:ph idx="1"/>
          </p:nvPr>
        </p:nvSpPr>
        <p:spPr>
          <a:xfrm>
            <a:off x="4223982" y="3752850"/>
            <a:ext cx="7485413" cy="2452687"/>
          </a:xfrm>
        </p:spPr>
        <p:txBody>
          <a:bodyPr anchor="ctr">
            <a:normAutofit/>
          </a:bodyPr>
          <a:lstStyle/>
          <a:p>
            <a:pPr marL="0" indent="0">
              <a:buNone/>
            </a:pPr>
            <a:r>
              <a:rPr lang="da-DK" sz="1300" dirty="0"/>
              <a:t>I Landbruget produceres den mad vi lever af.  </a:t>
            </a:r>
            <a:endParaRPr lang="da-DK" sz="1300" b="0" i="0" dirty="0">
              <a:effectLst/>
              <a:latin typeface="+mn-lt"/>
            </a:endParaRPr>
          </a:p>
          <a:p>
            <a:pPr marL="0" marR="0" lvl="0" indent="0" defTabSz="914400" rtl="0" eaLnBrk="1" fontAlgn="auto" latinLnBrk="0" hangingPunct="1">
              <a:spcAft>
                <a:spcPts val="0"/>
              </a:spcAft>
              <a:buClrTx/>
              <a:buSzTx/>
              <a:buFontTx/>
              <a:buNone/>
              <a:tabLst/>
              <a:defRPr/>
            </a:pPr>
            <a:r>
              <a:rPr lang="da-DK" sz="1300" b="0" i="0" dirty="0">
                <a:effectLst/>
                <a:latin typeface="+mn-lt"/>
              </a:rPr>
              <a:t>Verden vokser, og vi skal producere mere mad, der er sundt og smager godt og med respekt for klima, biodiversitet og vandmiljø. </a:t>
            </a:r>
          </a:p>
          <a:p>
            <a:pPr marL="0" indent="0">
              <a:buNone/>
            </a:pPr>
            <a:r>
              <a:rPr lang="da-DK" sz="1300" b="0" i="0" dirty="0">
                <a:effectLst/>
                <a:latin typeface="+mn-lt"/>
              </a:rPr>
              <a:t>I Danmark er vi globalt førende i bæredygtighed, når det kommer til produktion af fødevare. Men vi har langt fra alle svarene. </a:t>
            </a:r>
            <a:r>
              <a:rPr lang="da-DK" sz="1300" dirty="0">
                <a:latin typeface="+mn-lt"/>
              </a:rPr>
              <a:t>Vi har brug for at blive endnu dygtigere.</a:t>
            </a:r>
            <a:r>
              <a:rPr lang="da-DK" sz="1300" b="0" i="0" dirty="0">
                <a:effectLst/>
                <a:latin typeface="+mn-lt"/>
              </a:rPr>
              <a:t> </a:t>
            </a:r>
          </a:p>
          <a:p>
            <a:pPr marL="0" indent="0">
              <a:buNone/>
            </a:pPr>
            <a:r>
              <a:rPr lang="da-DK" sz="1300" b="0" i="0" dirty="0">
                <a:effectLst/>
                <a:latin typeface="+mn-lt"/>
              </a:rPr>
              <a:t>Bedre løsninger kommer ikke af sig selv. Nogen skal gå forrest</a:t>
            </a:r>
            <a:r>
              <a:rPr lang="da-DK" sz="1300" dirty="0">
                <a:latin typeface="+mn-lt"/>
              </a:rPr>
              <a:t> og v</a:t>
            </a:r>
            <a:r>
              <a:rPr lang="da-DK" sz="1300" b="0" i="0" dirty="0">
                <a:effectLst/>
                <a:latin typeface="+mn-lt"/>
              </a:rPr>
              <a:t>ise at tanker og handlinger kan gøre en verden til forskel.</a:t>
            </a:r>
          </a:p>
          <a:p>
            <a:pPr marL="0" indent="0">
              <a:buNone/>
            </a:pPr>
            <a:r>
              <a:rPr lang="da-DK" sz="1300" dirty="0">
                <a:latin typeface="+mn-lt"/>
              </a:rPr>
              <a:t>Med en landbrugsuddannelse kan du være med til at gøre en forskel. Du kan være med til at udvikle, </a:t>
            </a:r>
            <a:r>
              <a:rPr lang="da-DK" sz="1300" i="1" dirty="0">
                <a:latin typeface="+mn-lt"/>
              </a:rPr>
              <a:t>hvad</a:t>
            </a:r>
            <a:r>
              <a:rPr lang="da-DK" sz="1300" dirty="0">
                <a:latin typeface="+mn-lt"/>
              </a:rPr>
              <a:t> vi producerer, og </a:t>
            </a:r>
            <a:r>
              <a:rPr lang="da-DK" sz="1300" i="1" dirty="0">
                <a:latin typeface="+mn-lt"/>
              </a:rPr>
              <a:t>hvordan</a:t>
            </a:r>
            <a:r>
              <a:rPr lang="da-DK" sz="1300" dirty="0">
                <a:latin typeface="+mn-lt"/>
              </a:rPr>
              <a:t> vi producerer. Både ved at arbejde direkte med produktion af fødevarer eller ved at videreuddanne dig og bruge din viden fra landbruget på andre måder. </a:t>
            </a:r>
          </a:p>
        </p:txBody>
      </p:sp>
    </p:spTree>
    <p:extLst>
      <p:ext uri="{BB962C8B-B14F-4D97-AF65-F5344CB8AC3E}">
        <p14:creationId xmlns:p14="http://schemas.microsoft.com/office/powerpoint/2010/main" val="2550915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E64CFA-E735-A5FF-A2FE-09723177A7AA}"/>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33723BA3-39ED-BDEB-13D0-A3CDD68F5662}"/>
              </a:ext>
            </a:extLst>
          </p:cNvPr>
          <p:cNvSpPr>
            <a:spLocks noGrp="1"/>
          </p:cNvSpPr>
          <p:nvPr>
            <p:ph idx="1"/>
          </p:nvPr>
        </p:nvSpPr>
        <p:spPr/>
        <p:txBody>
          <a:bodyPr/>
          <a:lstStyle/>
          <a:p>
            <a:endParaRPr lang="da-DK"/>
          </a:p>
        </p:txBody>
      </p:sp>
      <p:pic>
        <p:nvPicPr>
          <p:cNvPr id="4" name="Billede 3" descr="Et billede, der indeholder tekst, forskellig, bundt, adskillige&#10;&#10;Automatisk genereret beskrivelse">
            <a:extLst>
              <a:ext uri="{FF2B5EF4-FFF2-40B4-BE49-F238E27FC236}">
                <a16:creationId xmlns:a16="http://schemas.microsoft.com/office/drawing/2014/main" id="{8C9F2A02-FF04-7122-1E52-FF6A538E2DB3}"/>
              </a:ext>
            </a:extLst>
          </p:cNvPr>
          <p:cNvPicPr>
            <a:picLocks noChangeAspect="1"/>
          </p:cNvPicPr>
          <p:nvPr/>
        </p:nvPicPr>
        <p:blipFill>
          <a:blip r:embed="rId3"/>
          <a:stretch>
            <a:fillRect/>
          </a:stretch>
        </p:blipFill>
        <p:spPr>
          <a:xfrm>
            <a:off x="-36394" y="0"/>
            <a:ext cx="12228394" cy="6878472"/>
          </a:xfrm>
          <a:prstGeom prst="rect">
            <a:avLst/>
          </a:prstGeom>
        </p:spPr>
      </p:pic>
    </p:spTree>
    <p:extLst>
      <p:ext uri="{BB962C8B-B14F-4D97-AF65-F5344CB8AC3E}">
        <p14:creationId xmlns:p14="http://schemas.microsoft.com/office/powerpoint/2010/main" val="245101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7B76A1-47C6-4D9D-8C6F-D2EB9E9DB41F}"/>
              </a:ext>
            </a:extLst>
          </p:cNvPr>
          <p:cNvSpPr>
            <a:spLocks noGrp="1"/>
          </p:cNvSpPr>
          <p:nvPr>
            <p:ph type="title"/>
          </p:nvPr>
        </p:nvSpPr>
        <p:spPr/>
        <p:txBody>
          <a:bodyPr/>
          <a:lstStyle/>
          <a:p>
            <a:r>
              <a:rPr lang="da-DK" b="1"/>
              <a:t>Hvad kan jeg blive, hvis jeg vælger en landbrugsuddannelse?</a:t>
            </a:r>
          </a:p>
        </p:txBody>
      </p:sp>
      <p:pic>
        <p:nvPicPr>
          <p:cNvPr id="5" name="Pladsholder til indhold 4" descr="Superhelt mand kontur">
            <a:extLst>
              <a:ext uri="{FF2B5EF4-FFF2-40B4-BE49-F238E27FC236}">
                <a16:creationId xmlns:a16="http://schemas.microsoft.com/office/drawing/2014/main" id="{DA828F32-EF2A-4FFD-9AB1-F01D37702B80}"/>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8272" y="2002206"/>
            <a:ext cx="1247248" cy="1247248"/>
          </a:xfrm>
        </p:spPr>
      </p:pic>
      <p:pic>
        <p:nvPicPr>
          <p:cNvPr id="7" name="Grafik 6" descr="Mand kontur">
            <a:extLst>
              <a:ext uri="{FF2B5EF4-FFF2-40B4-BE49-F238E27FC236}">
                <a16:creationId xmlns:a16="http://schemas.microsoft.com/office/drawing/2014/main" id="{DE4E7B11-8825-4B66-AB3F-AB4E9B3912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18440" y="4961939"/>
            <a:ext cx="1031881" cy="1031881"/>
          </a:xfrm>
          <a:prstGeom prst="rect">
            <a:avLst/>
          </a:prstGeom>
        </p:spPr>
      </p:pic>
      <p:pic>
        <p:nvPicPr>
          <p:cNvPr id="9" name="Grafik 8" descr="Traktor kontur">
            <a:extLst>
              <a:ext uri="{FF2B5EF4-FFF2-40B4-BE49-F238E27FC236}">
                <a16:creationId xmlns:a16="http://schemas.microsoft.com/office/drawing/2014/main" id="{5D851C6C-5D1E-4BF6-A008-85B5895926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88960" y="2137806"/>
            <a:ext cx="1247248" cy="1247248"/>
          </a:xfrm>
          <a:prstGeom prst="rect">
            <a:avLst/>
          </a:prstGeom>
        </p:spPr>
      </p:pic>
      <p:pic>
        <p:nvPicPr>
          <p:cNvPr id="11" name="Grafik 10" descr="Traktor med massiv udfyldning">
            <a:extLst>
              <a:ext uri="{FF2B5EF4-FFF2-40B4-BE49-F238E27FC236}">
                <a16:creationId xmlns:a16="http://schemas.microsoft.com/office/drawing/2014/main" id="{04F6FAE6-A0D8-44F2-B02D-AC1E8F0DB76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98000" y="5079420"/>
            <a:ext cx="1119394" cy="1119394"/>
          </a:xfrm>
          <a:prstGeom prst="rect">
            <a:avLst/>
          </a:prstGeom>
        </p:spPr>
      </p:pic>
      <p:pic>
        <p:nvPicPr>
          <p:cNvPr id="13" name="Grafik 12" descr="Gårdscene kontur">
            <a:extLst>
              <a:ext uri="{FF2B5EF4-FFF2-40B4-BE49-F238E27FC236}">
                <a16:creationId xmlns:a16="http://schemas.microsoft.com/office/drawing/2014/main" id="{BDD38CE3-2379-47D5-976D-364CF073423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31760" y="5208680"/>
            <a:ext cx="1127574" cy="1127574"/>
          </a:xfrm>
          <a:prstGeom prst="rect">
            <a:avLst/>
          </a:prstGeom>
        </p:spPr>
      </p:pic>
      <p:pic>
        <p:nvPicPr>
          <p:cNvPr id="15" name="Grafik 14" descr="Mand kontur">
            <a:extLst>
              <a:ext uri="{FF2B5EF4-FFF2-40B4-BE49-F238E27FC236}">
                <a16:creationId xmlns:a16="http://schemas.microsoft.com/office/drawing/2014/main" id="{07F92519-15A3-47AC-8B9A-043B1E9C67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23440" y="3191440"/>
            <a:ext cx="1108014" cy="1108014"/>
          </a:xfrm>
          <a:prstGeom prst="rect">
            <a:avLst/>
          </a:prstGeom>
        </p:spPr>
      </p:pic>
      <p:pic>
        <p:nvPicPr>
          <p:cNvPr id="17" name="Grafik 16" descr="Mand med massiv udfyldning">
            <a:extLst>
              <a:ext uri="{FF2B5EF4-FFF2-40B4-BE49-F238E27FC236}">
                <a16:creationId xmlns:a16="http://schemas.microsoft.com/office/drawing/2014/main" id="{2E3A5464-B74A-4E33-A32F-8E27F0100B4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185432" y="2080671"/>
            <a:ext cx="1247248" cy="1247248"/>
          </a:xfrm>
          <a:prstGeom prst="rect">
            <a:avLst/>
          </a:prstGeom>
        </p:spPr>
      </p:pic>
      <p:pic>
        <p:nvPicPr>
          <p:cNvPr id="19" name="Grafik 18" descr="Kvinde med massiv udfyldning">
            <a:extLst>
              <a:ext uri="{FF2B5EF4-FFF2-40B4-BE49-F238E27FC236}">
                <a16:creationId xmlns:a16="http://schemas.microsoft.com/office/drawing/2014/main" id="{54FA3049-B941-435F-8FC4-C2605E4C9C4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096000" y="3494322"/>
            <a:ext cx="1108014" cy="1108014"/>
          </a:xfrm>
          <a:prstGeom prst="rect">
            <a:avLst/>
          </a:prstGeom>
        </p:spPr>
      </p:pic>
      <p:pic>
        <p:nvPicPr>
          <p:cNvPr id="21" name="Grafik 20" descr="Kvinde kontur">
            <a:extLst>
              <a:ext uri="{FF2B5EF4-FFF2-40B4-BE49-F238E27FC236}">
                <a16:creationId xmlns:a16="http://schemas.microsoft.com/office/drawing/2014/main" id="{18D1B15F-4313-4BF6-A2B2-1B427F595A5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307040" y="4602336"/>
            <a:ext cx="1139278" cy="1139278"/>
          </a:xfrm>
          <a:prstGeom prst="rect">
            <a:avLst/>
          </a:prstGeom>
        </p:spPr>
      </p:pic>
      <p:pic>
        <p:nvPicPr>
          <p:cNvPr id="23" name="Grafik 22" descr="Forvirret person med massiv udfyldning">
            <a:extLst>
              <a:ext uri="{FF2B5EF4-FFF2-40B4-BE49-F238E27FC236}">
                <a16:creationId xmlns:a16="http://schemas.microsoft.com/office/drawing/2014/main" id="{519B6CC6-502E-4AA6-8F64-3F1FC0EA960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766240" y="2002206"/>
            <a:ext cx="1036806" cy="1036806"/>
          </a:xfrm>
          <a:prstGeom prst="rect">
            <a:avLst/>
          </a:prstGeom>
        </p:spPr>
      </p:pic>
      <p:pic>
        <p:nvPicPr>
          <p:cNvPr id="25" name="Grafik 24" descr="Forvirret person kontur">
            <a:extLst>
              <a:ext uri="{FF2B5EF4-FFF2-40B4-BE49-F238E27FC236}">
                <a16:creationId xmlns:a16="http://schemas.microsoft.com/office/drawing/2014/main" id="{1F6B3D66-B35C-4E56-91BB-7347330E0D4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864240" y="5001814"/>
            <a:ext cx="1074080" cy="1074080"/>
          </a:xfrm>
          <a:prstGeom prst="rect">
            <a:avLst/>
          </a:prstGeom>
        </p:spPr>
      </p:pic>
      <p:pic>
        <p:nvPicPr>
          <p:cNvPr id="27" name="Grafik 26" descr="Landbrug kontur">
            <a:extLst>
              <a:ext uri="{FF2B5EF4-FFF2-40B4-BE49-F238E27FC236}">
                <a16:creationId xmlns:a16="http://schemas.microsoft.com/office/drawing/2014/main" id="{23B224D6-3EE4-4338-B865-E2A6094889FE}"/>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409292" y="3267867"/>
            <a:ext cx="1247248" cy="1247248"/>
          </a:xfrm>
          <a:prstGeom prst="rect">
            <a:avLst/>
          </a:prstGeom>
        </p:spPr>
      </p:pic>
      <p:pic>
        <p:nvPicPr>
          <p:cNvPr id="29" name="Grafik 28" descr="Majs med massiv udfyldning">
            <a:extLst>
              <a:ext uri="{FF2B5EF4-FFF2-40B4-BE49-F238E27FC236}">
                <a16:creationId xmlns:a16="http://schemas.microsoft.com/office/drawing/2014/main" id="{5E085FB5-2888-4290-B893-0F977F7ADA2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222786" y="3619290"/>
            <a:ext cx="914400" cy="914400"/>
          </a:xfrm>
          <a:prstGeom prst="rect">
            <a:avLst/>
          </a:prstGeom>
        </p:spPr>
      </p:pic>
      <p:pic>
        <p:nvPicPr>
          <p:cNvPr id="31" name="Grafik 30" descr="Silo med massiv udfyldning">
            <a:extLst>
              <a:ext uri="{FF2B5EF4-FFF2-40B4-BE49-F238E27FC236}">
                <a16:creationId xmlns:a16="http://schemas.microsoft.com/office/drawing/2014/main" id="{CBE4623A-9F63-448B-BB6D-146CE1001B7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27680" y="3649914"/>
            <a:ext cx="914400" cy="914400"/>
          </a:xfrm>
          <a:prstGeom prst="rect">
            <a:avLst/>
          </a:prstGeom>
        </p:spPr>
      </p:pic>
      <p:pic>
        <p:nvPicPr>
          <p:cNvPr id="33" name="Grafik 32" descr="Afgrøder med massiv udfyldning">
            <a:extLst>
              <a:ext uri="{FF2B5EF4-FFF2-40B4-BE49-F238E27FC236}">
                <a16:creationId xmlns:a16="http://schemas.microsoft.com/office/drawing/2014/main" id="{A36F347A-96F0-4161-90E8-657A10B2AEC3}"/>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0307040" y="4897162"/>
            <a:ext cx="1096658" cy="1096658"/>
          </a:xfrm>
          <a:prstGeom prst="rect">
            <a:avLst/>
          </a:prstGeom>
        </p:spPr>
      </p:pic>
      <p:pic>
        <p:nvPicPr>
          <p:cNvPr id="35" name="Grafik 34" descr="Hest med massiv udfyldning">
            <a:extLst>
              <a:ext uri="{FF2B5EF4-FFF2-40B4-BE49-F238E27FC236}">
                <a16:creationId xmlns:a16="http://schemas.microsoft.com/office/drawing/2014/main" id="{5090637B-66AA-4E23-A413-C62A1BFDF680}"/>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729392" y="1791764"/>
            <a:ext cx="1247248" cy="1247248"/>
          </a:xfrm>
          <a:prstGeom prst="rect">
            <a:avLst/>
          </a:prstGeom>
        </p:spPr>
      </p:pic>
      <p:pic>
        <p:nvPicPr>
          <p:cNvPr id="37" name="Grafik 36" descr="Ko med massiv udfyldning">
            <a:extLst>
              <a:ext uri="{FF2B5EF4-FFF2-40B4-BE49-F238E27FC236}">
                <a16:creationId xmlns:a16="http://schemas.microsoft.com/office/drawing/2014/main" id="{A076EDAA-2779-4838-A363-FC7FBCD7F6CE}"/>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7605040" y="5161494"/>
            <a:ext cx="1174760" cy="1174760"/>
          </a:xfrm>
          <a:prstGeom prst="rect">
            <a:avLst/>
          </a:prstGeom>
        </p:spPr>
      </p:pic>
      <p:pic>
        <p:nvPicPr>
          <p:cNvPr id="39" name="Grafik 38" descr="Gris med massiv udfyldning">
            <a:extLst>
              <a:ext uri="{FF2B5EF4-FFF2-40B4-BE49-F238E27FC236}">
                <a16:creationId xmlns:a16="http://schemas.microsoft.com/office/drawing/2014/main" id="{3255396C-DBA7-4B86-B8CE-35E517E989B8}"/>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6522040" y="3649914"/>
            <a:ext cx="1247248" cy="1247248"/>
          </a:xfrm>
          <a:prstGeom prst="rect">
            <a:avLst/>
          </a:prstGeom>
        </p:spPr>
      </p:pic>
      <p:pic>
        <p:nvPicPr>
          <p:cNvPr id="41" name="Grafik 40" descr="Mand med massiv udfyldning">
            <a:extLst>
              <a:ext uri="{FF2B5EF4-FFF2-40B4-BE49-F238E27FC236}">
                <a16:creationId xmlns:a16="http://schemas.microsoft.com/office/drawing/2014/main" id="{98A59CFB-36A5-4122-AB74-46B42F41F84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3736" y="5208680"/>
            <a:ext cx="993444" cy="993444"/>
          </a:xfrm>
          <a:prstGeom prst="rect">
            <a:avLst/>
          </a:prstGeom>
        </p:spPr>
      </p:pic>
      <p:pic>
        <p:nvPicPr>
          <p:cNvPr id="43" name="Grafik 42" descr="Kvinde med massiv udfyldning">
            <a:extLst>
              <a:ext uri="{FF2B5EF4-FFF2-40B4-BE49-F238E27FC236}">
                <a16:creationId xmlns:a16="http://schemas.microsoft.com/office/drawing/2014/main" id="{2D8B6D31-669F-4B51-97F9-4D60EA70854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677180" y="3745447"/>
            <a:ext cx="914400" cy="914400"/>
          </a:xfrm>
          <a:prstGeom prst="rect">
            <a:avLst/>
          </a:prstGeom>
        </p:spPr>
      </p:pic>
      <p:pic>
        <p:nvPicPr>
          <p:cNvPr id="45" name="Grafik 44" descr="Gå med massiv udfyldning">
            <a:extLst>
              <a:ext uri="{FF2B5EF4-FFF2-40B4-BE49-F238E27FC236}">
                <a16:creationId xmlns:a16="http://schemas.microsoft.com/office/drawing/2014/main" id="{ED49EB97-96CD-4A52-8FA2-313F5D0B6E2B}"/>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383780" y="3853502"/>
            <a:ext cx="914400" cy="914400"/>
          </a:xfrm>
          <a:prstGeom prst="rect">
            <a:avLst/>
          </a:prstGeom>
        </p:spPr>
      </p:pic>
      <p:sp>
        <p:nvSpPr>
          <p:cNvPr id="46" name="Tekstfelt 45">
            <a:extLst>
              <a:ext uri="{FF2B5EF4-FFF2-40B4-BE49-F238E27FC236}">
                <a16:creationId xmlns:a16="http://schemas.microsoft.com/office/drawing/2014/main" id="{7F1D39AE-CBA3-4955-A0A5-E23965BC4DED}"/>
              </a:ext>
            </a:extLst>
          </p:cNvPr>
          <p:cNvSpPr txBox="1"/>
          <p:nvPr/>
        </p:nvSpPr>
        <p:spPr>
          <a:xfrm>
            <a:off x="941080" y="1445679"/>
            <a:ext cx="2628880" cy="523220"/>
          </a:xfrm>
          <a:prstGeom prst="rect">
            <a:avLst/>
          </a:prstGeom>
          <a:noFill/>
        </p:spPr>
        <p:txBody>
          <a:bodyPr wrap="square" rtlCol="0">
            <a:spAutoFit/>
          </a:bodyPr>
          <a:lstStyle/>
          <a:p>
            <a:r>
              <a:rPr lang="da-DK" sz="1400"/>
              <a:t>Asger. Uddannet i 2016</a:t>
            </a:r>
          </a:p>
          <a:p>
            <a:r>
              <a:rPr lang="da-DK" sz="1400"/>
              <a:t>Maskinstation</a:t>
            </a:r>
          </a:p>
        </p:txBody>
      </p:sp>
      <p:sp>
        <p:nvSpPr>
          <p:cNvPr id="47" name="Tekstfelt 46">
            <a:extLst>
              <a:ext uri="{FF2B5EF4-FFF2-40B4-BE49-F238E27FC236}">
                <a16:creationId xmlns:a16="http://schemas.microsoft.com/office/drawing/2014/main" id="{CCBEB885-834F-4CF0-8DF3-E404A89D3F0C}"/>
              </a:ext>
            </a:extLst>
          </p:cNvPr>
          <p:cNvSpPr txBox="1"/>
          <p:nvPr/>
        </p:nvSpPr>
        <p:spPr>
          <a:xfrm>
            <a:off x="4650321" y="1429078"/>
            <a:ext cx="2628880" cy="523220"/>
          </a:xfrm>
          <a:prstGeom prst="rect">
            <a:avLst/>
          </a:prstGeom>
          <a:noFill/>
        </p:spPr>
        <p:txBody>
          <a:bodyPr wrap="square" rtlCol="0">
            <a:spAutoFit/>
          </a:bodyPr>
          <a:lstStyle/>
          <a:p>
            <a:r>
              <a:rPr lang="da-DK" sz="1400"/>
              <a:t>Louise. Uddannet i 2018</a:t>
            </a:r>
          </a:p>
          <a:p>
            <a:r>
              <a:rPr lang="da-DK" sz="1400"/>
              <a:t>…</a:t>
            </a:r>
          </a:p>
        </p:txBody>
      </p:sp>
      <p:sp>
        <p:nvSpPr>
          <p:cNvPr id="48" name="Tekstfelt 47">
            <a:extLst>
              <a:ext uri="{FF2B5EF4-FFF2-40B4-BE49-F238E27FC236}">
                <a16:creationId xmlns:a16="http://schemas.microsoft.com/office/drawing/2014/main" id="{C397828C-A3FE-4340-82DC-2CC4E2785D06}"/>
              </a:ext>
            </a:extLst>
          </p:cNvPr>
          <p:cNvSpPr txBox="1"/>
          <p:nvPr/>
        </p:nvSpPr>
        <p:spPr>
          <a:xfrm>
            <a:off x="7909000" y="1323227"/>
            <a:ext cx="2628880" cy="523220"/>
          </a:xfrm>
          <a:prstGeom prst="rect">
            <a:avLst/>
          </a:prstGeom>
          <a:noFill/>
        </p:spPr>
        <p:txBody>
          <a:bodyPr wrap="square" rtlCol="0">
            <a:spAutoFit/>
          </a:bodyPr>
          <a:lstStyle/>
          <a:p>
            <a:r>
              <a:rPr lang="da-DK" sz="1400"/>
              <a:t>Nils. Uddannet i 2020</a:t>
            </a:r>
          </a:p>
          <a:p>
            <a:r>
              <a:rPr lang="da-DK" sz="1400"/>
              <a:t>Heste…</a:t>
            </a:r>
          </a:p>
        </p:txBody>
      </p:sp>
      <p:sp>
        <p:nvSpPr>
          <p:cNvPr id="49" name="Tekstfelt 48">
            <a:extLst>
              <a:ext uri="{FF2B5EF4-FFF2-40B4-BE49-F238E27FC236}">
                <a16:creationId xmlns:a16="http://schemas.microsoft.com/office/drawing/2014/main" id="{55A182EC-A885-4E0B-9DCF-CC155D64719C}"/>
              </a:ext>
            </a:extLst>
          </p:cNvPr>
          <p:cNvSpPr txBox="1"/>
          <p:nvPr/>
        </p:nvSpPr>
        <p:spPr>
          <a:xfrm>
            <a:off x="9817098" y="5993820"/>
            <a:ext cx="2628880" cy="523220"/>
          </a:xfrm>
          <a:prstGeom prst="rect">
            <a:avLst/>
          </a:prstGeom>
          <a:noFill/>
        </p:spPr>
        <p:txBody>
          <a:bodyPr wrap="square" rtlCol="0">
            <a:spAutoFit/>
          </a:bodyPr>
          <a:lstStyle/>
          <a:p>
            <a:r>
              <a:rPr lang="da-DK" sz="1400"/>
              <a:t>Beate. Uddannet i 2015</a:t>
            </a:r>
          </a:p>
          <a:p>
            <a:r>
              <a:rPr lang="da-DK" sz="1400"/>
              <a:t>…</a:t>
            </a:r>
          </a:p>
        </p:txBody>
      </p:sp>
      <p:sp>
        <p:nvSpPr>
          <p:cNvPr id="50" name="Tekstfelt 49">
            <a:extLst>
              <a:ext uri="{FF2B5EF4-FFF2-40B4-BE49-F238E27FC236}">
                <a16:creationId xmlns:a16="http://schemas.microsoft.com/office/drawing/2014/main" id="{DC1F801D-C759-4FC0-9FCC-5CAE60DF8081}"/>
              </a:ext>
            </a:extLst>
          </p:cNvPr>
          <p:cNvSpPr txBox="1"/>
          <p:nvPr/>
        </p:nvSpPr>
        <p:spPr>
          <a:xfrm>
            <a:off x="6858720" y="3277761"/>
            <a:ext cx="2628880" cy="523220"/>
          </a:xfrm>
          <a:prstGeom prst="rect">
            <a:avLst/>
          </a:prstGeom>
          <a:noFill/>
        </p:spPr>
        <p:txBody>
          <a:bodyPr wrap="square" rtlCol="0">
            <a:spAutoFit/>
          </a:bodyPr>
          <a:lstStyle/>
          <a:p>
            <a:r>
              <a:rPr lang="da-DK" sz="1400"/>
              <a:t>Jo. Uddannet i 2016</a:t>
            </a:r>
          </a:p>
          <a:p>
            <a:r>
              <a:rPr lang="da-DK" sz="1400"/>
              <a:t>…</a:t>
            </a:r>
          </a:p>
        </p:txBody>
      </p:sp>
      <p:sp>
        <p:nvSpPr>
          <p:cNvPr id="51" name="Tekstfelt 50">
            <a:extLst>
              <a:ext uri="{FF2B5EF4-FFF2-40B4-BE49-F238E27FC236}">
                <a16:creationId xmlns:a16="http://schemas.microsoft.com/office/drawing/2014/main" id="{0EEFDBF3-D9C7-46D1-B762-0EF9767763AB}"/>
              </a:ext>
            </a:extLst>
          </p:cNvPr>
          <p:cNvSpPr txBox="1"/>
          <p:nvPr/>
        </p:nvSpPr>
        <p:spPr>
          <a:xfrm>
            <a:off x="3618440" y="3223616"/>
            <a:ext cx="2628880" cy="523220"/>
          </a:xfrm>
          <a:prstGeom prst="rect">
            <a:avLst/>
          </a:prstGeom>
          <a:noFill/>
        </p:spPr>
        <p:txBody>
          <a:bodyPr wrap="square" rtlCol="0">
            <a:spAutoFit/>
          </a:bodyPr>
          <a:lstStyle/>
          <a:p>
            <a:r>
              <a:rPr lang="da-DK" sz="1400"/>
              <a:t>Trine. Uddannet i 2016</a:t>
            </a:r>
          </a:p>
          <a:p>
            <a:r>
              <a:rPr lang="da-DK" sz="1400"/>
              <a:t>…</a:t>
            </a:r>
          </a:p>
        </p:txBody>
      </p:sp>
      <p:sp>
        <p:nvSpPr>
          <p:cNvPr id="52" name="Tekstfelt 51">
            <a:extLst>
              <a:ext uri="{FF2B5EF4-FFF2-40B4-BE49-F238E27FC236}">
                <a16:creationId xmlns:a16="http://schemas.microsoft.com/office/drawing/2014/main" id="{CEA536B1-4777-4F2E-A67D-0A2D88250C6E}"/>
              </a:ext>
            </a:extLst>
          </p:cNvPr>
          <p:cNvSpPr txBox="1"/>
          <p:nvPr/>
        </p:nvSpPr>
        <p:spPr>
          <a:xfrm>
            <a:off x="1389960" y="3318244"/>
            <a:ext cx="2628880" cy="523220"/>
          </a:xfrm>
          <a:prstGeom prst="rect">
            <a:avLst/>
          </a:prstGeom>
          <a:noFill/>
        </p:spPr>
        <p:txBody>
          <a:bodyPr wrap="square" rtlCol="0">
            <a:spAutoFit/>
          </a:bodyPr>
          <a:lstStyle/>
          <a:p>
            <a:r>
              <a:rPr lang="da-DK" sz="1400"/>
              <a:t>Søren. Uddannet i 2017</a:t>
            </a:r>
          </a:p>
          <a:p>
            <a:r>
              <a:rPr lang="da-DK" sz="1400"/>
              <a:t>…</a:t>
            </a:r>
          </a:p>
        </p:txBody>
      </p:sp>
      <p:sp>
        <p:nvSpPr>
          <p:cNvPr id="53" name="Tekstfelt 52">
            <a:extLst>
              <a:ext uri="{FF2B5EF4-FFF2-40B4-BE49-F238E27FC236}">
                <a16:creationId xmlns:a16="http://schemas.microsoft.com/office/drawing/2014/main" id="{ED50A12E-80A0-43AD-9EC1-49241CDA2638}"/>
              </a:ext>
            </a:extLst>
          </p:cNvPr>
          <p:cNvSpPr txBox="1"/>
          <p:nvPr/>
        </p:nvSpPr>
        <p:spPr>
          <a:xfrm>
            <a:off x="1035124" y="4751000"/>
            <a:ext cx="2628880" cy="523220"/>
          </a:xfrm>
          <a:prstGeom prst="rect">
            <a:avLst/>
          </a:prstGeom>
          <a:noFill/>
        </p:spPr>
        <p:txBody>
          <a:bodyPr wrap="square" rtlCol="0">
            <a:spAutoFit/>
          </a:bodyPr>
          <a:lstStyle/>
          <a:p>
            <a:r>
              <a:rPr lang="da-DK" sz="1400"/>
              <a:t>Peder. Uddannet i 2017</a:t>
            </a:r>
          </a:p>
          <a:p>
            <a:r>
              <a:rPr lang="da-DK" sz="1400"/>
              <a:t>…</a:t>
            </a:r>
          </a:p>
        </p:txBody>
      </p:sp>
      <p:sp>
        <p:nvSpPr>
          <p:cNvPr id="54" name="Tekstfelt 53">
            <a:extLst>
              <a:ext uri="{FF2B5EF4-FFF2-40B4-BE49-F238E27FC236}">
                <a16:creationId xmlns:a16="http://schemas.microsoft.com/office/drawing/2014/main" id="{BD00CF5A-77A9-400E-B122-D759E256CCB2}"/>
              </a:ext>
            </a:extLst>
          </p:cNvPr>
          <p:cNvSpPr txBox="1"/>
          <p:nvPr/>
        </p:nvSpPr>
        <p:spPr>
          <a:xfrm>
            <a:off x="3938862" y="6034302"/>
            <a:ext cx="2628880" cy="523220"/>
          </a:xfrm>
          <a:prstGeom prst="rect">
            <a:avLst/>
          </a:prstGeom>
          <a:noFill/>
        </p:spPr>
        <p:txBody>
          <a:bodyPr wrap="square" rtlCol="0">
            <a:spAutoFit/>
          </a:bodyPr>
          <a:lstStyle/>
          <a:p>
            <a:r>
              <a:rPr lang="da-DK" sz="1400"/>
              <a:t>Viktor. Uddannet i 2019</a:t>
            </a:r>
          </a:p>
          <a:p>
            <a:r>
              <a:rPr lang="da-DK" sz="1400"/>
              <a:t>Selvstændig Landmand</a:t>
            </a:r>
          </a:p>
        </p:txBody>
      </p:sp>
      <p:sp>
        <p:nvSpPr>
          <p:cNvPr id="55" name="Tekstfelt 54">
            <a:extLst>
              <a:ext uri="{FF2B5EF4-FFF2-40B4-BE49-F238E27FC236}">
                <a16:creationId xmlns:a16="http://schemas.microsoft.com/office/drawing/2014/main" id="{AAB11042-6DD4-47B6-9109-3AC3A0254E24}"/>
              </a:ext>
            </a:extLst>
          </p:cNvPr>
          <p:cNvSpPr txBox="1"/>
          <p:nvPr/>
        </p:nvSpPr>
        <p:spPr>
          <a:xfrm>
            <a:off x="6883194" y="4740204"/>
            <a:ext cx="2628880" cy="523220"/>
          </a:xfrm>
          <a:prstGeom prst="rect">
            <a:avLst/>
          </a:prstGeom>
          <a:noFill/>
        </p:spPr>
        <p:txBody>
          <a:bodyPr wrap="square" rtlCol="0">
            <a:spAutoFit/>
          </a:bodyPr>
          <a:lstStyle/>
          <a:p>
            <a:r>
              <a:rPr lang="da-DK" sz="1400"/>
              <a:t>Ida. Uddannet i 2016</a:t>
            </a:r>
          </a:p>
          <a:p>
            <a:r>
              <a:rPr lang="da-DK" sz="1400"/>
              <a:t>…</a:t>
            </a:r>
          </a:p>
        </p:txBody>
      </p:sp>
      <p:sp>
        <p:nvSpPr>
          <p:cNvPr id="56" name="Tekstfelt 55">
            <a:extLst>
              <a:ext uri="{FF2B5EF4-FFF2-40B4-BE49-F238E27FC236}">
                <a16:creationId xmlns:a16="http://schemas.microsoft.com/office/drawing/2014/main" id="{A1FC39B7-F1AE-4946-9640-27D76251D229}"/>
              </a:ext>
            </a:extLst>
          </p:cNvPr>
          <p:cNvSpPr txBox="1"/>
          <p:nvPr/>
        </p:nvSpPr>
        <p:spPr>
          <a:xfrm>
            <a:off x="10013488" y="2900406"/>
            <a:ext cx="2628880" cy="523220"/>
          </a:xfrm>
          <a:prstGeom prst="rect">
            <a:avLst/>
          </a:prstGeom>
          <a:noFill/>
        </p:spPr>
        <p:txBody>
          <a:bodyPr wrap="square" rtlCol="0">
            <a:spAutoFit/>
          </a:bodyPr>
          <a:lstStyle/>
          <a:p>
            <a:r>
              <a:rPr lang="da-DK" sz="1400"/>
              <a:t>Per. Uddannet i 2018</a:t>
            </a:r>
          </a:p>
          <a:p>
            <a:r>
              <a:rPr lang="da-DK" sz="1400"/>
              <a:t>…</a:t>
            </a:r>
          </a:p>
        </p:txBody>
      </p:sp>
    </p:spTree>
    <p:extLst>
      <p:ext uri="{BB962C8B-B14F-4D97-AF65-F5344CB8AC3E}">
        <p14:creationId xmlns:p14="http://schemas.microsoft.com/office/powerpoint/2010/main" val="501026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486763-2E73-7454-410B-853956A509C5}"/>
              </a:ext>
            </a:extLst>
          </p:cNvPr>
          <p:cNvSpPr>
            <a:spLocks noGrp="1"/>
          </p:cNvSpPr>
          <p:nvPr>
            <p:ph type="title"/>
          </p:nvPr>
        </p:nvSpPr>
        <p:spPr/>
        <p:txBody>
          <a:bodyPr/>
          <a:lstStyle/>
          <a:p>
            <a:r>
              <a:rPr lang="da-DK" sz="3600" dirty="0">
                <a:latin typeface="Cavolini" panose="020B0502040204020203" pitchFamily="66" charset="0"/>
                <a:cs typeface="Cavolini" panose="020B0502040204020203" pitchFamily="66" charset="0"/>
              </a:rPr>
              <a:t>Jobbank </a:t>
            </a:r>
            <a:br>
              <a:rPr lang="da-DK" sz="3600" dirty="0">
                <a:latin typeface="Cavolini" panose="020B0502040204020203" pitchFamily="66" charset="0"/>
                <a:cs typeface="Cavolini" panose="020B0502040204020203" pitchFamily="66" charset="0"/>
              </a:rPr>
            </a:br>
            <a:r>
              <a:rPr lang="da-DK" dirty="0">
                <a:latin typeface="Cavolini" panose="020B0502040204020203" pitchFamily="66" charset="0"/>
                <a:cs typeface="Cavolini" panose="020B0502040204020203" pitchFamily="66" charset="0"/>
              </a:rPr>
              <a:t>– Hvad kan du fx blive med en landbrugsuddannelse</a:t>
            </a:r>
          </a:p>
        </p:txBody>
      </p:sp>
      <p:sp>
        <p:nvSpPr>
          <p:cNvPr id="4" name="Tekstfelt 3">
            <a:extLst>
              <a:ext uri="{FF2B5EF4-FFF2-40B4-BE49-F238E27FC236}">
                <a16:creationId xmlns:a16="http://schemas.microsoft.com/office/drawing/2014/main" id="{4E32F8CA-05CA-1151-F714-0D0E9F772CB9}"/>
              </a:ext>
            </a:extLst>
          </p:cNvPr>
          <p:cNvSpPr txBox="1"/>
          <p:nvPr/>
        </p:nvSpPr>
        <p:spPr>
          <a:xfrm>
            <a:off x="1041722" y="2027104"/>
            <a:ext cx="10255169" cy="4154984"/>
          </a:xfrm>
          <a:prstGeom prst="rect">
            <a:avLst/>
          </a:prstGeom>
          <a:noFill/>
        </p:spPr>
        <p:txBody>
          <a:bodyPr wrap="square" rtlCol="0">
            <a:spAutoFit/>
          </a:bodyPr>
          <a:lstStyle/>
          <a:p>
            <a:r>
              <a:rPr lang="da-DK" sz="2400" dirty="0"/>
              <a:t>FORSKER, ARGRONOM, MILJØKONSULENT, LANDMAND, FORSTKANDIDAT, LANDBRUGSSKOLELÆRER, FORSØGSMEDARBEJDER, LANDBRUGSMEDHJÆLPER, VETERINÆRSYGEPLEJEKSE, INSEMINØR, DRIFTSØKONOM, MASKINSÆLGER, FAGJOURNALIST, FODERMESTER, ØKONOM, GODSEJER, SOLENERGIMONTØR, LEDELSESKONSULENT, BANKMAND, HORTONOM, BYGGERÅDGIVER, SKOVTEKNIKER, LANDBRUGSKONSULENT, VINDMØLLEMONTØR, REVISOR, FORVALTER, MEJERIARBEJDER, LEANKONSULENT, AVISKONSULENT, KLOVBESKÆRER, SVINERÅDGIVER, EJENDOMSMÆGLER, MARVILDTSRÅDGIVER, REGNSKABSASSISTENT, DIREKTØR, DYRLÆGE, FODERSTOFSÆLGER, VILDTFORVALDTER, HESTERÅDGIVER, ENERGIKONSULENT, STALDMESTER, NATURVEJLEDER, FODRINGSRÅDGIVER, KVALITETSRÅDGIVER. </a:t>
            </a:r>
          </a:p>
        </p:txBody>
      </p:sp>
    </p:spTree>
    <p:extLst>
      <p:ext uri="{BB962C8B-B14F-4D97-AF65-F5344CB8AC3E}">
        <p14:creationId xmlns:p14="http://schemas.microsoft.com/office/powerpoint/2010/main" val="3613021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81">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0B5CA4E-BB21-4C84-B6BA-39BB0588182A}"/>
              </a:ext>
            </a:extLst>
          </p:cNvPr>
          <p:cNvSpPr>
            <a:spLocks noGrp="1"/>
          </p:cNvSpPr>
          <p:nvPr>
            <p:ph type="title"/>
          </p:nvPr>
        </p:nvSpPr>
        <p:spPr>
          <a:xfrm>
            <a:off x="838199" y="4669978"/>
            <a:ext cx="10888579" cy="1173700"/>
          </a:xfrm>
        </p:spPr>
        <p:txBody>
          <a:bodyPr vert="horz" lIns="91440" tIns="45720" rIns="91440" bIns="45720" rtlCol="0" anchor="t">
            <a:noAutofit/>
          </a:bodyPr>
          <a:lstStyle/>
          <a:p>
            <a:r>
              <a:rPr lang="en-US" sz="2800" kern="1200">
                <a:solidFill>
                  <a:schemeClr val="bg1"/>
                </a:solidFill>
                <a:latin typeface="+mj-lt"/>
                <a:cs typeface="+mj-cs"/>
              </a:rPr>
              <a:t>Jeppe				Stine				Per</a:t>
            </a:r>
            <a:br>
              <a:rPr lang="en-US" sz="2800" kern="1200">
                <a:solidFill>
                  <a:schemeClr val="bg1"/>
                </a:solidFill>
                <a:latin typeface="+mj-lt"/>
                <a:cs typeface="+mj-cs"/>
              </a:rPr>
            </a:br>
            <a:r>
              <a:rPr lang="en-US" sz="2800" kern="1200" err="1">
                <a:solidFill>
                  <a:schemeClr val="bg1"/>
                </a:solidFill>
                <a:latin typeface="+mj-lt"/>
                <a:cs typeface="+mj-cs"/>
              </a:rPr>
              <a:t>Landmand</a:t>
            </a:r>
            <a:r>
              <a:rPr lang="en-US" sz="2800">
                <a:solidFill>
                  <a:schemeClr val="bg1"/>
                </a:solidFill>
                <a:latin typeface="+mj-lt"/>
                <a:cs typeface="+mj-cs"/>
              </a:rPr>
              <a:t> 2016</a:t>
            </a:r>
            <a:r>
              <a:rPr lang="en-US" sz="2800" kern="1200">
                <a:solidFill>
                  <a:schemeClr val="bg1"/>
                </a:solidFill>
                <a:latin typeface="+mj-lt"/>
                <a:cs typeface="+mj-cs"/>
              </a:rPr>
              <a:t>		</a:t>
            </a:r>
            <a:r>
              <a:rPr lang="en-US" sz="2800" kern="1200" err="1">
                <a:solidFill>
                  <a:schemeClr val="bg1"/>
                </a:solidFill>
                <a:latin typeface="+mj-lt"/>
                <a:cs typeface="+mj-cs"/>
              </a:rPr>
              <a:t>Landmand</a:t>
            </a:r>
            <a:r>
              <a:rPr lang="en-US" sz="2800" kern="1200">
                <a:solidFill>
                  <a:schemeClr val="bg1"/>
                </a:solidFill>
                <a:latin typeface="+mj-lt"/>
                <a:cs typeface="+mj-cs"/>
              </a:rPr>
              <a:t> EUX 2016	</a:t>
            </a:r>
            <a:r>
              <a:rPr lang="en-US" sz="2800" kern="1200" err="1">
                <a:solidFill>
                  <a:schemeClr val="bg1"/>
                </a:solidFill>
                <a:latin typeface="+mj-lt"/>
                <a:cs typeface="+mj-cs"/>
              </a:rPr>
              <a:t>Landmand</a:t>
            </a:r>
            <a:r>
              <a:rPr lang="en-US" sz="2800" kern="1200">
                <a:solidFill>
                  <a:schemeClr val="bg1"/>
                </a:solidFill>
                <a:latin typeface="+mj-lt"/>
                <a:cs typeface="+mj-cs"/>
              </a:rPr>
              <a:t> 2016</a:t>
            </a:r>
            <a:br>
              <a:rPr lang="en-US" sz="2800" kern="1200">
                <a:solidFill>
                  <a:schemeClr val="bg1"/>
                </a:solidFill>
                <a:latin typeface="+mj-lt"/>
                <a:cs typeface="+mj-cs"/>
              </a:rPr>
            </a:br>
            <a:r>
              <a:rPr lang="en-US" sz="2800" err="1">
                <a:solidFill>
                  <a:schemeClr val="bg1"/>
                </a:solidFill>
                <a:latin typeface="+mj-lt"/>
                <a:cs typeface="+mj-cs"/>
              </a:rPr>
              <a:t>Selvstændig</a:t>
            </a:r>
            <a:r>
              <a:rPr lang="en-US" sz="2800">
                <a:solidFill>
                  <a:schemeClr val="bg1"/>
                </a:solidFill>
                <a:latin typeface="+mj-lt"/>
                <a:cs typeface="+mj-cs"/>
              </a:rPr>
              <a:t>	</a:t>
            </a:r>
            <a:r>
              <a:rPr lang="en-US" sz="2800" err="1">
                <a:solidFill>
                  <a:schemeClr val="bg1"/>
                </a:solidFill>
                <a:latin typeface="+mj-lt"/>
                <a:cs typeface="+mj-cs"/>
              </a:rPr>
              <a:t>landmand</a:t>
            </a:r>
            <a:r>
              <a:rPr lang="en-US" sz="2800">
                <a:solidFill>
                  <a:schemeClr val="bg1"/>
                </a:solidFill>
                <a:latin typeface="+mj-lt"/>
                <a:cs typeface="+mj-cs"/>
              </a:rPr>
              <a:t>	</a:t>
            </a:r>
            <a:r>
              <a:rPr lang="en-US" sz="2800" err="1">
                <a:solidFill>
                  <a:schemeClr val="bg1"/>
                </a:solidFill>
                <a:latin typeface="+mj-lt"/>
                <a:cs typeface="+mj-cs"/>
              </a:rPr>
              <a:t>Underviser</a:t>
            </a:r>
            <a:r>
              <a:rPr lang="en-US" sz="2800">
                <a:solidFill>
                  <a:schemeClr val="bg1"/>
                </a:solidFill>
                <a:latin typeface="+mj-lt"/>
                <a:cs typeface="+mj-cs"/>
              </a:rPr>
              <a:t>			</a:t>
            </a:r>
            <a:r>
              <a:rPr lang="en-US" sz="2800" err="1">
                <a:solidFill>
                  <a:schemeClr val="bg1"/>
                </a:solidFill>
                <a:latin typeface="+mj-lt"/>
                <a:cs typeface="+mj-cs"/>
              </a:rPr>
              <a:t>Læser</a:t>
            </a:r>
            <a:r>
              <a:rPr lang="en-US" sz="2800">
                <a:solidFill>
                  <a:schemeClr val="bg1"/>
                </a:solidFill>
                <a:latin typeface="+mj-lt"/>
                <a:cs typeface="+mj-cs"/>
              </a:rPr>
              <a:t> </a:t>
            </a:r>
            <a:r>
              <a:rPr lang="en-US" sz="2800" err="1">
                <a:solidFill>
                  <a:schemeClr val="bg1"/>
                </a:solidFill>
                <a:latin typeface="+mj-lt"/>
                <a:cs typeface="+mj-cs"/>
              </a:rPr>
              <a:t>til</a:t>
            </a:r>
            <a:r>
              <a:rPr lang="en-US" sz="2800">
                <a:solidFill>
                  <a:schemeClr val="bg1"/>
                </a:solidFill>
                <a:latin typeface="+mj-lt"/>
                <a:cs typeface="+mj-cs"/>
              </a:rPr>
              <a:t> revisor </a:t>
            </a:r>
            <a:br>
              <a:rPr lang="en-US" sz="2800">
                <a:solidFill>
                  <a:schemeClr val="bg1"/>
                </a:solidFill>
                <a:latin typeface="+mj-lt"/>
                <a:cs typeface="+mj-cs"/>
              </a:rPr>
            </a:br>
            <a:r>
              <a:rPr lang="en-US" sz="2800">
                <a:solidFill>
                  <a:schemeClr val="bg1"/>
                </a:solidFill>
                <a:latin typeface="+mj-lt"/>
                <a:cs typeface="+mj-cs"/>
              </a:rPr>
              <a:t>								</a:t>
            </a:r>
            <a:r>
              <a:rPr lang="en-US" sz="2800" err="1">
                <a:solidFill>
                  <a:schemeClr val="bg1"/>
                </a:solidFill>
                <a:latin typeface="+mj-lt"/>
                <a:cs typeface="+mj-cs"/>
              </a:rPr>
              <a:t>Selvstændig</a:t>
            </a:r>
            <a:r>
              <a:rPr lang="en-US" sz="2800">
                <a:solidFill>
                  <a:schemeClr val="bg1"/>
                </a:solidFill>
                <a:latin typeface="+mj-lt"/>
                <a:cs typeface="+mj-cs"/>
              </a:rPr>
              <a:t> </a:t>
            </a:r>
            <a:r>
              <a:rPr lang="en-US" sz="2800" err="1">
                <a:solidFill>
                  <a:schemeClr val="bg1"/>
                </a:solidFill>
                <a:latin typeface="+mj-lt"/>
                <a:cs typeface="+mj-cs"/>
              </a:rPr>
              <a:t>landmand</a:t>
            </a:r>
            <a:endParaRPr lang="en-US" sz="2800" kern="1200">
              <a:solidFill>
                <a:schemeClr val="bg1"/>
              </a:solidFill>
              <a:latin typeface="+mj-lt"/>
              <a:cs typeface="+mj-cs"/>
            </a:endParaRPr>
          </a:p>
        </p:txBody>
      </p:sp>
      <p:pic>
        <p:nvPicPr>
          <p:cNvPr id="5" name="Pladsholder til indhold 4" descr="Et billede, der indeholder person, loft, mand, indendørs&#10;&#10;Automatisk genereret beskrivelse">
            <a:extLst>
              <a:ext uri="{FF2B5EF4-FFF2-40B4-BE49-F238E27FC236}">
                <a16:creationId xmlns:a16="http://schemas.microsoft.com/office/drawing/2014/main" id="{AACEAE26-EEFF-406A-8368-9B107B3B0A9B}"/>
              </a:ext>
            </a:extLst>
          </p:cNvPr>
          <p:cNvPicPr>
            <a:picLocks noChangeAspect="1"/>
          </p:cNvPicPr>
          <p:nvPr/>
        </p:nvPicPr>
        <p:blipFill rotWithShape="1">
          <a:blip r:embed="rId3"/>
          <a:srcRect b="26793"/>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9" name="Pladsholder til indhold 8" descr="Et billede, der indeholder tekst, person, poserer&#10;&#10;Automatisk genereret beskrivelse">
            <a:extLst>
              <a:ext uri="{FF2B5EF4-FFF2-40B4-BE49-F238E27FC236}">
                <a16:creationId xmlns:a16="http://schemas.microsoft.com/office/drawing/2014/main" id="{20CD8FE5-862F-4CFA-962B-4FF8AEB3401E}"/>
              </a:ext>
            </a:extLst>
          </p:cNvPr>
          <p:cNvPicPr>
            <a:picLocks noChangeAspect="1"/>
          </p:cNvPicPr>
          <p:nvPr/>
        </p:nvPicPr>
        <p:blipFill rotWithShape="1">
          <a:blip r:embed="rId4"/>
          <a:srcRect t="3066" b="20066"/>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7" name="Billede 6" descr="Et billede, der indeholder person, udendørs, stående, gård&#10;&#10;Automatisk genereret beskrivelse">
            <a:extLst>
              <a:ext uri="{FF2B5EF4-FFF2-40B4-BE49-F238E27FC236}">
                <a16:creationId xmlns:a16="http://schemas.microsoft.com/office/drawing/2014/main" id="{348F69EB-9E94-41F8-B208-37852639D4FF}"/>
              </a:ext>
            </a:extLst>
          </p:cNvPr>
          <p:cNvPicPr>
            <a:picLocks noChangeAspect="1"/>
          </p:cNvPicPr>
          <p:nvPr/>
        </p:nvPicPr>
        <p:blipFill rotWithShape="1">
          <a:blip r:embed="rId5"/>
          <a:srcRect t="2116" b="22736"/>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90" name="Group 83">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91" name="Freeform: Shape 84">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 name="Freeform: Shape 85">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27429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4AFA8-4957-4B0E-ADF3-184E6818D697}"/>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endParaRPr lang="en-US" sz="3200">
              <a:latin typeface="+mj-lt"/>
              <a:cs typeface="+mj-cs"/>
            </a:endParaRPr>
          </a:p>
        </p:txBody>
      </p:sp>
      <p:pic>
        <p:nvPicPr>
          <p:cNvPr id="6" name="Pladsholder til indhold 5" descr="Et billede, der indeholder udendørs, himmel, græs, felt&#10;&#10;Automatisk genereret beskrivelse">
            <a:hlinkClick r:id="rId3"/>
            <a:extLst>
              <a:ext uri="{FF2B5EF4-FFF2-40B4-BE49-F238E27FC236}">
                <a16:creationId xmlns:a16="http://schemas.microsoft.com/office/drawing/2014/main" id="{E9C25A2F-25D0-4D0E-941B-799345124A45}"/>
              </a:ext>
            </a:extLst>
          </p:cNvPr>
          <p:cNvPicPr>
            <a:picLocks noGrp="1" noChangeAspect="1"/>
          </p:cNvPicPr>
          <p:nvPr>
            <p:ph sz="half" idx="1"/>
          </p:nvPr>
        </p:nvPicPr>
        <p:blipFill rotWithShape="1">
          <a:blip r:embed="rId4"/>
          <a:srcRect l="2428" r="-1" b="-1"/>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2810406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1CC826A-9455-4741-85BA-14A8A380827A}"/>
              </a:ext>
            </a:extLst>
          </p:cNvPr>
          <p:cNvSpPr>
            <a:spLocks noGrp="1"/>
          </p:cNvSpPr>
          <p:nvPr>
            <p:ph type="title"/>
          </p:nvPr>
        </p:nvSpPr>
        <p:spPr/>
        <p:txBody>
          <a:bodyPr/>
          <a:lstStyle/>
          <a:p>
            <a:r>
              <a:rPr lang="da-DK" dirty="0"/>
              <a:t>Hvis du vil vide mere, så gå ind på (den konkrete skole – hjemmeside og telefonnummer)</a:t>
            </a:r>
          </a:p>
        </p:txBody>
      </p:sp>
      <p:sp>
        <p:nvSpPr>
          <p:cNvPr id="6" name="Pladsholder til tekst 5">
            <a:extLst>
              <a:ext uri="{FF2B5EF4-FFF2-40B4-BE49-F238E27FC236}">
                <a16:creationId xmlns:a16="http://schemas.microsoft.com/office/drawing/2014/main" id="{0A164FE6-345C-B740-9550-15B09A7F4F5C}"/>
              </a:ext>
            </a:extLst>
          </p:cNvPr>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27470570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0ABC72C7C25454ABDED30B14B476284" ma:contentTypeVersion="12" ma:contentTypeDescription="Opret et nyt dokument." ma:contentTypeScope="" ma:versionID="1712988dc8b0020ff0e0dae147756ead">
  <xsd:schema xmlns:xsd="http://www.w3.org/2001/XMLSchema" xmlns:xs="http://www.w3.org/2001/XMLSchema" xmlns:p="http://schemas.microsoft.com/office/2006/metadata/properties" xmlns:ns2="a350c6b4-0e8f-4919-b498-e197bc4ac5ce" xmlns:ns3="78cf7bed-44fa-46db-9f17-c9aa92706028" targetNamespace="http://schemas.microsoft.com/office/2006/metadata/properties" ma:root="true" ma:fieldsID="29ce0bd2e7ad89534d04f0e7e12d8194" ns2:_="" ns3:_="">
    <xsd:import namespace="a350c6b4-0e8f-4919-b498-e197bc4ac5ce"/>
    <xsd:import namespace="78cf7bed-44fa-46db-9f17-c9aa9270602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50c6b4-0e8f-4919-b498-e197bc4ac5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Billedmærker" ma:readOnly="false" ma:fieldId="{5cf76f15-5ced-4ddc-b409-7134ff3c332f}" ma:taxonomyMulti="true" ma:sspId="7e6aceae-da83-427c-b270-cf02a0c942b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8cf7bed-44fa-46db-9f17-c9aa9270602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1dabd21-df6b-44db-933e-aec2cb96a87d}" ma:internalName="TaxCatchAll" ma:showField="CatchAllData" ma:web="78cf7bed-44fa-46db-9f17-c9aa927060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8cf7bed-44fa-46db-9f17-c9aa92706028" xsi:nil="true"/>
    <lcf76f155ced4ddcb4097134ff3c332f xmlns="a350c6b4-0e8f-4919-b498-e197bc4ac5c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8A26D82-3B73-4E90-B739-BA5CB5D411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50c6b4-0e8f-4919-b498-e197bc4ac5ce"/>
    <ds:schemaRef ds:uri="78cf7bed-44fa-46db-9f17-c9aa927060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975605-FE2D-48E3-A0B5-C0DC6176C0D5}">
  <ds:schemaRefs>
    <ds:schemaRef ds:uri="http://schemas.microsoft.com/sharepoint/v3/contenttype/forms"/>
  </ds:schemaRefs>
</ds:datastoreItem>
</file>

<file path=customXml/itemProps3.xml><?xml version="1.0" encoding="utf-8"?>
<ds:datastoreItem xmlns:ds="http://schemas.openxmlformats.org/officeDocument/2006/customXml" ds:itemID="{8E82BFDB-C6A8-44C6-B838-DBD6BA78BC40}">
  <ds:schemaRefs>
    <ds:schemaRef ds:uri="http://schemas.microsoft.com/office/2006/metadata/properties"/>
    <ds:schemaRef ds:uri="http://schemas.microsoft.com/office/infopath/2007/PartnerControls"/>
    <ds:schemaRef ds:uri="78cf7bed-44fa-46db-9f17-c9aa92706028"/>
    <ds:schemaRef ds:uri="a350c6b4-0e8f-4919-b498-e197bc4ac5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2076</Words>
  <Application>Microsoft Office PowerPoint</Application>
  <PresentationFormat>Widescreen</PresentationFormat>
  <Paragraphs>192</Paragraphs>
  <Slides>8</Slides>
  <Notes>8</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8</vt:i4>
      </vt:variant>
    </vt:vector>
  </HeadingPairs>
  <TitlesOfParts>
    <vt:vector size="14" baseType="lpstr">
      <vt:lpstr>Arial</vt:lpstr>
      <vt:lpstr>Calibri</vt:lpstr>
      <vt:lpstr>Calibri Light</vt:lpstr>
      <vt:lpstr>Candara</vt:lpstr>
      <vt:lpstr>Cavolini</vt:lpstr>
      <vt:lpstr>Office-tema</vt:lpstr>
      <vt:lpstr> Informationsaktiviteter i udskolingen</vt:lpstr>
      <vt:lpstr>Fremtidens livsgrundlag skabes gennem bæredygtig produktion af fødevarer</vt:lpstr>
      <vt:lpstr>PowerPoint-præsentation</vt:lpstr>
      <vt:lpstr>Hvad kan jeg blive, hvis jeg vælger en landbrugsuddannelse?</vt:lpstr>
      <vt:lpstr>Jobbank  – Hvad kan du fx blive med en landbrugsuddannelse</vt:lpstr>
      <vt:lpstr>Jeppe    Stine    Per Landmand 2016  Landmand EUX 2016 Landmand 2016 Selvstændig landmand Underviser   Læser til revisor          Selvstændig landmand</vt:lpstr>
      <vt:lpstr>PowerPoint-præsentation</vt:lpstr>
      <vt:lpstr>Hvis du vil vide mere, så gå ind på (den konkrete skole – hjemmeside og telefonnummer)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Kim Martinussen</dc:creator>
  <cp:lastModifiedBy>Susanne Kronborg</cp:lastModifiedBy>
  <cp:revision>13</cp:revision>
  <cp:lastPrinted>2022-01-19T07:06:11Z</cp:lastPrinted>
  <dcterms:created xsi:type="dcterms:W3CDTF">2021-10-11T10:04:12Z</dcterms:created>
  <dcterms:modified xsi:type="dcterms:W3CDTF">2023-12-15T09:43:06Z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0x01010090ABC72C7C25454ABDED30B14B476284</vt:lpwstr>
  </property>
  <property fmtid="{D5CDD505-2E9C-101B-9397-08002B2CF9AE}" pid="3" name="MediaServiceImageTags">
    <vt:lpwstr/>
  </property>
</Properties>
</file>